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7"/>
  </p:notesMasterIdLst>
  <p:handoutMasterIdLst>
    <p:handoutMasterId r:id="rId28"/>
  </p:handoutMasterIdLst>
  <p:sldIdLst>
    <p:sldId id="256" r:id="rId2"/>
    <p:sldId id="257" r:id="rId3"/>
    <p:sldId id="261" r:id="rId4"/>
    <p:sldId id="258" r:id="rId5"/>
    <p:sldId id="259" r:id="rId6"/>
    <p:sldId id="260" r:id="rId7"/>
    <p:sldId id="262" r:id="rId8"/>
    <p:sldId id="263" r:id="rId9"/>
    <p:sldId id="264" r:id="rId10"/>
    <p:sldId id="265" r:id="rId11"/>
    <p:sldId id="267" r:id="rId12"/>
    <p:sldId id="270" r:id="rId13"/>
    <p:sldId id="269" r:id="rId14"/>
    <p:sldId id="282" r:id="rId15"/>
    <p:sldId id="268" r:id="rId16"/>
    <p:sldId id="278" r:id="rId17"/>
    <p:sldId id="272" r:id="rId18"/>
    <p:sldId id="279" r:id="rId19"/>
    <p:sldId id="273" r:id="rId20"/>
    <p:sldId id="280" r:id="rId21"/>
    <p:sldId id="274" r:id="rId22"/>
    <p:sldId id="281" r:id="rId23"/>
    <p:sldId id="284" r:id="rId24"/>
    <p:sldId id="266" r:id="rId25"/>
    <p:sldId id="271" r:id="rId26"/>
  </p:sldIdLst>
  <p:sldSz cx="9144000" cy="6858000" type="screen4x3"/>
  <p:notesSz cx="6718300" cy="9867900"/>
  <p:embeddedFontLst>
    <p:embeddedFont>
      <p:font typeface="Rdg Vesta" charset="0"/>
      <p:regular r:id="rId29"/>
      <p:bold r:id="rId30"/>
      <p:italic r:id="rId31"/>
      <p:boldItalic r:id="rId32"/>
    </p:embeddedFont>
  </p:embeddedFontLst>
  <p:defaultTextStyle>
    <a:defPPr>
      <a:defRPr lang="en-GB"/>
    </a:defPPr>
    <a:lvl1pPr algn="l" rtl="0" fontAlgn="base">
      <a:spcBef>
        <a:spcPct val="0"/>
      </a:spcBef>
      <a:spcAft>
        <a:spcPct val="0"/>
      </a:spcAft>
      <a:defRPr sz="2400" kern="1200">
        <a:solidFill>
          <a:schemeClr val="tx1"/>
        </a:solidFill>
        <a:latin typeface="Rdg Vesta" pitchFamily="2" charset="0"/>
        <a:ea typeface="+mn-ea"/>
        <a:cs typeface="+mn-cs"/>
      </a:defRPr>
    </a:lvl1pPr>
    <a:lvl2pPr marL="457200" algn="l" rtl="0" fontAlgn="base">
      <a:spcBef>
        <a:spcPct val="0"/>
      </a:spcBef>
      <a:spcAft>
        <a:spcPct val="0"/>
      </a:spcAft>
      <a:defRPr sz="2400" kern="1200">
        <a:solidFill>
          <a:schemeClr val="tx1"/>
        </a:solidFill>
        <a:latin typeface="Rdg Vesta" pitchFamily="2" charset="0"/>
        <a:ea typeface="+mn-ea"/>
        <a:cs typeface="+mn-cs"/>
      </a:defRPr>
    </a:lvl2pPr>
    <a:lvl3pPr marL="914400" algn="l" rtl="0" fontAlgn="base">
      <a:spcBef>
        <a:spcPct val="0"/>
      </a:spcBef>
      <a:spcAft>
        <a:spcPct val="0"/>
      </a:spcAft>
      <a:defRPr sz="2400" kern="1200">
        <a:solidFill>
          <a:schemeClr val="tx1"/>
        </a:solidFill>
        <a:latin typeface="Rdg Vesta" pitchFamily="2" charset="0"/>
        <a:ea typeface="+mn-ea"/>
        <a:cs typeface="+mn-cs"/>
      </a:defRPr>
    </a:lvl3pPr>
    <a:lvl4pPr marL="1371600" algn="l" rtl="0" fontAlgn="base">
      <a:spcBef>
        <a:spcPct val="0"/>
      </a:spcBef>
      <a:spcAft>
        <a:spcPct val="0"/>
      </a:spcAft>
      <a:defRPr sz="2400" kern="1200">
        <a:solidFill>
          <a:schemeClr val="tx1"/>
        </a:solidFill>
        <a:latin typeface="Rdg Vesta" pitchFamily="2" charset="0"/>
        <a:ea typeface="+mn-ea"/>
        <a:cs typeface="+mn-cs"/>
      </a:defRPr>
    </a:lvl4pPr>
    <a:lvl5pPr marL="1828800" algn="l" rtl="0" fontAlgn="base">
      <a:spcBef>
        <a:spcPct val="0"/>
      </a:spcBef>
      <a:spcAft>
        <a:spcPct val="0"/>
      </a:spcAft>
      <a:defRPr sz="2400" kern="1200">
        <a:solidFill>
          <a:schemeClr val="tx1"/>
        </a:solidFill>
        <a:latin typeface="Rdg Vesta" pitchFamily="2" charset="0"/>
        <a:ea typeface="+mn-ea"/>
        <a:cs typeface="+mn-cs"/>
      </a:defRPr>
    </a:lvl5pPr>
    <a:lvl6pPr marL="2286000" algn="l" defTabSz="914400" rtl="0" eaLnBrk="1" latinLnBrk="0" hangingPunct="1">
      <a:defRPr sz="2400" kern="1200">
        <a:solidFill>
          <a:schemeClr val="tx1"/>
        </a:solidFill>
        <a:latin typeface="Rdg Vesta" pitchFamily="2" charset="0"/>
        <a:ea typeface="+mn-ea"/>
        <a:cs typeface="+mn-cs"/>
      </a:defRPr>
    </a:lvl6pPr>
    <a:lvl7pPr marL="2743200" algn="l" defTabSz="914400" rtl="0" eaLnBrk="1" latinLnBrk="0" hangingPunct="1">
      <a:defRPr sz="2400" kern="1200">
        <a:solidFill>
          <a:schemeClr val="tx1"/>
        </a:solidFill>
        <a:latin typeface="Rdg Vesta" pitchFamily="2" charset="0"/>
        <a:ea typeface="+mn-ea"/>
        <a:cs typeface="+mn-cs"/>
      </a:defRPr>
    </a:lvl7pPr>
    <a:lvl8pPr marL="3200400" algn="l" defTabSz="914400" rtl="0" eaLnBrk="1" latinLnBrk="0" hangingPunct="1">
      <a:defRPr sz="2400" kern="1200">
        <a:solidFill>
          <a:schemeClr val="tx1"/>
        </a:solidFill>
        <a:latin typeface="Rdg Vesta" pitchFamily="2" charset="0"/>
        <a:ea typeface="+mn-ea"/>
        <a:cs typeface="+mn-cs"/>
      </a:defRPr>
    </a:lvl8pPr>
    <a:lvl9pPr marL="3657600" algn="l" defTabSz="914400" rtl="0" eaLnBrk="1" latinLnBrk="0" hangingPunct="1">
      <a:defRPr sz="2400" kern="1200">
        <a:solidFill>
          <a:schemeClr val="tx1"/>
        </a:solidFill>
        <a:latin typeface="Rdg Vesta" pitchFamily="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99A1"/>
    <a:srgbClr val="BF0071"/>
    <a:srgbClr val="7EAF35"/>
    <a:srgbClr val="F3F3F3"/>
    <a:srgbClr val="F0F0F0"/>
    <a:srgbClr val="EEEEEE"/>
    <a:srgbClr val="FDFDFD"/>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06" autoAdjust="0"/>
    <p:restoredTop sz="95990" autoAdjust="0"/>
  </p:normalViewPr>
  <p:slideViewPr>
    <p:cSldViewPr>
      <p:cViewPr varScale="1">
        <p:scale>
          <a:sx n="48" d="100"/>
          <a:sy n="48" d="100"/>
        </p:scale>
        <p:origin x="-1236" y="-10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9778" name="Rectangle 2"/>
          <p:cNvSpPr>
            <a:spLocks noGrp="1" noChangeArrowheads="1"/>
          </p:cNvSpPr>
          <p:nvPr>
            <p:ph type="hdr" sz="quarter"/>
          </p:nvPr>
        </p:nvSpPr>
        <p:spPr bwMode="auto">
          <a:xfrm>
            <a:off x="0" y="0"/>
            <a:ext cx="2911475" cy="493713"/>
          </a:xfrm>
          <a:prstGeom prst="rect">
            <a:avLst/>
          </a:prstGeom>
          <a:noFill/>
          <a:ln w="9525">
            <a:noFill/>
            <a:miter lim="800000"/>
            <a:headEnd/>
            <a:tailEnd/>
          </a:ln>
          <a:effectLst/>
        </p:spPr>
        <p:txBody>
          <a:bodyPr vert="horz" wrap="square" lIns="91434" tIns="45716" rIns="91434" bIns="45716" numCol="1" anchor="ctr" anchorCtr="0" compatLnSpc="1">
            <a:prstTxWarp prst="textNoShape">
              <a:avLst/>
            </a:prstTxWarp>
          </a:bodyPr>
          <a:lstStyle>
            <a:lvl1pPr>
              <a:defRPr sz="1200">
                <a:solidFill>
                  <a:schemeClr val="bg1"/>
                </a:solidFill>
              </a:defRPr>
            </a:lvl1pPr>
          </a:lstStyle>
          <a:p>
            <a:endParaRPr lang="en-GB"/>
          </a:p>
        </p:txBody>
      </p:sp>
      <p:sp>
        <p:nvSpPr>
          <p:cNvPr id="459779" name="Rectangle 3"/>
          <p:cNvSpPr>
            <a:spLocks noGrp="1" noChangeArrowheads="1"/>
          </p:cNvSpPr>
          <p:nvPr>
            <p:ph type="dt" sz="quarter" idx="1"/>
          </p:nvPr>
        </p:nvSpPr>
        <p:spPr bwMode="auto">
          <a:xfrm>
            <a:off x="3806825" y="0"/>
            <a:ext cx="2911475" cy="493713"/>
          </a:xfrm>
          <a:prstGeom prst="rect">
            <a:avLst/>
          </a:prstGeom>
          <a:noFill/>
          <a:ln w="9525">
            <a:noFill/>
            <a:miter lim="800000"/>
            <a:headEnd/>
            <a:tailEnd/>
          </a:ln>
          <a:effectLst/>
        </p:spPr>
        <p:txBody>
          <a:bodyPr vert="horz" wrap="square" lIns="91434" tIns="45716" rIns="91434" bIns="45716" numCol="1" anchor="ctr" anchorCtr="0" compatLnSpc="1">
            <a:prstTxWarp prst="textNoShape">
              <a:avLst/>
            </a:prstTxWarp>
          </a:bodyPr>
          <a:lstStyle>
            <a:lvl1pPr algn="r">
              <a:defRPr sz="1200">
                <a:solidFill>
                  <a:schemeClr val="bg1"/>
                </a:solidFill>
              </a:defRPr>
            </a:lvl1pPr>
          </a:lstStyle>
          <a:p>
            <a:endParaRPr lang="en-GB"/>
          </a:p>
        </p:txBody>
      </p:sp>
      <p:sp>
        <p:nvSpPr>
          <p:cNvPr id="459780" name="Rectangle 4"/>
          <p:cNvSpPr>
            <a:spLocks noGrp="1" noChangeArrowheads="1"/>
          </p:cNvSpPr>
          <p:nvPr>
            <p:ph type="ftr" sz="quarter" idx="2"/>
          </p:nvPr>
        </p:nvSpPr>
        <p:spPr bwMode="auto">
          <a:xfrm>
            <a:off x="0" y="9374188"/>
            <a:ext cx="2911475" cy="493712"/>
          </a:xfrm>
          <a:prstGeom prst="rect">
            <a:avLst/>
          </a:prstGeom>
          <a:noFill/>
          <a:ln w="9525">
            <a:noFill/>
            <a:miter lim="800000"/>
            <a:headEnd/>
            <a:tailEnd/>
          </a:ln>
          <a:effectLst/>
        </p:spPr>
        <p:txBody>
          <a:bodyPr vert="horz" wrap="square" lIns="91434" tIns="45716" rIns="91434" bIns="45716" numCol="1" anchor="b" anchorCtr="0" compatLnSpc="1">
            <a:prstTxWarp prst="textNoShape">
              <a:avLst/>
            </a:prstTxWarp>
          </a:bodyPr>
          <a:lstStyle>
            <a:lvl1pPr>
              <a:defRPr sz="1200">
                <a:solidFill>
                  <a:schemeClr val="bg1"/>
                </a:solidFill>
              </a:defRPr>
            </a:lvl1pPr>
          </a:lstStyle>
          <a:p>
            <a:endParaRPr lang="en-GB"/>
          </a:p>
        </p:txBody>
      </p:sp>
      <p:sp>
        <p:nvSpPr>
          <p:cNvPr id="459781" name="Rectangle 5"/>
          <p:cNvSpPr>
            <a:spLocks noGrp="1" noChangeArrowheads="1"/>
          </p:cNvSpPr>
          <p:nvPr>
            <p:ph type="sldNum" sz="quarter" idx="3"/>
          </p:nvPr>
        </p:nvSpPr>
        <p:spPr bwMode="auto">
          <a:xfrm>
            <a:off x="3806825" y="9374188"/>
            <a:ext cx="2911475" cy="493712"/>
          </a:xfrm>
          <a:prstGeom prst="rect">
            <a:avLst/>
          </a:prstGeom>
          <a:noFill/>
          <a:ln w="9525">
            <a:noFill/>
            <a:miter lim="800000"/>
            <a:headEnd/>
            <a:tailEnd/>
          </a:ln>
          <a:effectLst/>
        </p:spPr>
        <p:txBody>
          <a:bodyPr vert="horz" wrap="square" lIns="91434" tIns="45716" rIns="91434" bIns="45716" numCol="1" anchor="b" anchorCtr="0" compatLnSpc="1">
            <a:prstTxWarp prst="textNoShape">
              <a:avLst/>
            </a:prstTxWarp>
          </a:bodyPr>
          <a:lstStyle>
            <a:lvl1pPr algn="r">
              <a:defRPr sz="1200">
                <a:solidFill>
                  <a:schemeClr val="bg1"/>
                </a:solidFill>
              </a:defRPr>
            </a:lvl1pPr>
          </a:lstStyle>
          <a:p>
            <a:fld id="{E4C43ED6-2666-4A70-B6ED-C1C97DF706D6}" type="slidenum">
              <a:rPr lang="en-GB"/>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11475" cy="493713"/>
          </a:xfrm>
          <a:prstGeom prst="rect">
            <a:avLst/>
          </a:prstGeom>
          <a:noFill/>
          <a:ln w="9525">
            <a:noFill/>
            <a:miter lim="800000"/>
            <a:headEnd/>
            <a:tailEnd/>
          </a:ln>
          <a:effectLst/>
        </p:spPr>
        <p:txBody>
          <a:bodyPr vert="horz" wrap="square" lIns="91434" tIns="45716" rIns="91434" bIns="45716" numCol="1" anchor="t" anchorCtr="0" compatLnSpc="1">
            <a:prstTxWarp prst="textNoShape">
              <a:avLst/>
            </a:prstTxWarp>
          </a:bodyPr>
          <a:lstStyle>
            <a:lvl1pPr>
              <a:defRPr sz="1200"/>
            </a:lvl1pPr>
          </a:lstStyle>
          <a:p>
            <a:endParaRPr lang="en-GB"/>
          </a:p>
        </p:txBody>
      </p:sp>
      <p:sp>
        <p:nvSpPr>
          <p:cNvPr id="9219" name="Rectangle 3"/>
          <p:cNvSpPr>
            <a:spLocks noGrp="1" noChangeArrowheads="1"/>
          </p:cNvSpPr>
          <p:nvPr>
            <p:ph type="dt" idx="1"/>
          </p:nvPr>
        </p:nvSpPr>
        <p:spPr bwMode="auto">
          <a:xfrm>
            <a:off x="3805238" y="0"/>
            <a:ext cx="2911475" cy="493713"/>
          </a:xfrm>
          <a:prstGeom prst="rect">
            <a:avLst/>
          </a:prstGeom>
          <a:noFill/>
          <a:ln w="9525">
            <a:noFill/>
            <a:miter lim="800000"/>
            <a:headEnd/>
            <a:tailEnd/>
          </a:ln>
          <a:effectLst/>
        </p:spPr>
        <p:txBody>
          <a:bodyPr vert="horz" wrap="square" lIns="91434" tIns="45716" rIns="91434" bIns="45716" numCol="1" anchor="t" anchorCtr="0" compatLnSpc="1">
            <a:prstTxWarp prst="textNoShape">
              <a:avLst/>
            </a:prstTxWarp>
          </a:bodyPr>
          <a:lstStyle>
            <a:lvl1pPr algn="r">
              <a:defRPr sz="1200"/>
            </a:lvl1pPr>
          </a:lstStyle>
          <a:p>
            <a:endParaRPr lang="en-GB"/>
          </a:p>
        </p:txBody>
      </p:sp>
      <p:sp>
        <p:nvSpPr>
          <p:cNvPr id="9220" name="Rectangle 4"/>
          <p:cNvSpPr>
            <a:spLocks noGrp="1" noRot="1" noChangeAspect="1" noChangeArrowheads="1" noTextEdit="1"/>
          </p:cNvSpPr>
          <p:nvPr>
            <p:ph type="sldImg" idx="2"/>
          </p:nvPr>
        </p:nvSpPr>
        <p:spPr bwMode="auto">
          <a:xfrm>
            <a:off x="893763" y="739775"/>
            <a:ext cx="4933950" cy="3700463"/>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671513" y="4687888"/>
            <a:ext cx="5375275" cy="4440237"/>
          </a:xfrm>
          <a:prstGeom prst="rect">
            <a:avLst/>
          </a:prstGeom>
          <a:noFill/>
          <a:ln w="9525">
            <a:noFill/>
            <a:miter lim="800000"/>
            <a:headEnd/>
            <a:tailEnd/>
          </a:ln>
          <a:effectLst/>
        </p:spPr>
        <p:txBody>
          <a:bodyPr vert="horz" wrap="square" lIns="91434" tIns="45716" rIns="91434" bIns="45716"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222" name="Rectangle 6"/>
          <p:cNvSpPr>
            <a:spLocks noGrp="1" noChangeArrowheads="1"/>
          </p:cNvSpPr>
          <p:nvPr>
            <p:ph type="ftr" sz="quarter" idx="4"/>
          </p:nvPr>
        </p:nvSpPr>
        <p:spPr bwMode="auto">
          <a:xfrm>
            <a:off x="0" y="9372600"/>
            <a:ext cx="2911475" cy="493713"/>
          </a:xfrm>
          <a:prstGeom prst="rect">
            <a:avLst/>
          </a:prstGeom>
          <a:noFill/>
          <a:ln w="9525">
            <a:noFill/>
            <a:miter lim="800000"/>
            <a:headEnd/>
            <a:tailEnd/>
          </a:ln>
          <a:effectLst/>
        </p:spPr>
        <p:txBody>
          <a:bodyPr vert="horz" wrap="square" lIns="91434" tIns="45716" rIns="91434" bIns="45716" numCol="1" anchor="b" anchorCtr="0" compatLnSpc="1">
            <a:prstTxWarp prst="textNoShape">
              <a:avLst/>
            </a:prstTxWarp>
          </a:bodyPr>
          <a:lstStyle>
            <a:lvl1pPr>
              <a:defRPr sz="1200"/>
            </a:lvl1pPr>
          </a:lstStyle>
          <a:p>
            <a:endParaRPr lang="en-GB"/>
          </a:p>
        </p:txBody>
      </p:sp>
      <p:sp>
        <p:nvSpPr>
          <p:cNvPr id="9223" name="Rectangle 7"/>
          <p:cNvSpPr>
            <a:spLocks noGrp="1" noChangeArrowheads="1"/>
          </p:cNvSpPr>
          <p:nvPr>
            <p:ph type="sldNum" sz="quarter" idx="5"/>
          </p:nvPr>
        </p:nvSpPr>
        <p:spPr bwMode="auto">
          <a:xfrm>
            <a:off x="3805238" y="9372600"/>
            <a:ext cx="2911475" cy="493713"/>
          </a:xfrm>
          <a:prstGeom prst="rect">
            <a:avLst/>
          </a:prstGeom>
          <a:noFill/>
          <a:ln w="9525">
            <a:noFill/>
            <a:miter lim="800000"/>
            <a:headEnd/>
            <a:tailEnd/>
          </a:ln>
          <a:effectLst/>
        </p:spPr>
        <p:txBody>
          <a:bodyPr vert="horz" wrap="square" lIns="91434" tIns="45716" rIns="91434" bIns="45716" numCol="1" anchor="b" anchorCtr="0" compatLnSpc="1">
            <a:prstTxWarp prst="textNoShape">
              <a:avLst/>
            </a:prstTxWarp>
          </a:bodyPr>
          <a:lstStyle>
            <a:lvl1pPr algn="r">
              <a:defRPr sz="1200"/>
            </a:lvl1pPr>
          </a:lstStyle>
          <a:p>
            <a:fld id="{FCE2F5A3-646C-4B59-AA3B-2559ACBA4EB1}" type="slidenum">
              <a:rPr lang="en-GB"/>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Rdg Vesta" pitchFamily="2" charset="0"/>
        <a:ea typeface="+mn-ea"/>
        <a:cs typeface="+mn-cs"/>
      </a:defRPr>
    </a:lvl1pPr>
    <a:lvl2pPr marL="457200" algn="l" rtl="0" fontAlgn="base">
      <a:spcBef>
        <a:spcPct val="30000"/>
      </a:spcBef>
      <a:spcAft>
        <a:spcPct val="0"/>
      </a:spcAft>
      <a:defRPr sz="1200" kern="1200">
        <a:solidFill>
          <a:schemeClr val="tx1"/>
        </a:solidFill>
        <a:latin typeface="Rdg Vesta" pitchFamily="2" charset="0"/>
        <a:ea typeface="+mn-ea"/>
        <a:cs typeface="+mn-cs"/>
      </a:defRPr>
    </a:lvl2pPr>
    <a:lvl3pPr marL="914400" algn="l" rtl="0" fontAlgn="base">
      <a:spcBef>
        <a:spcPct val="30000"/>
      </a:spcBef>
      <a:spcAft>
        <a:spcPct val="0"/>
      </a:spcAft>
      <a:defRPr sz="1200" kern="1200">
        <a:solidFill>
          <a:schemeClr val="tx1"/>
        </a:solidFill>
        <a:latin typeface="Rdg Vesta" pitchFamily="2" charset="0"/>
        <a:ea typeface="+mn-ea"/>
        <a:cs typeface="+mn-cs"/>
      </a:defRPr>
    </a:lvl3pPr>
    <a:lvl4pPr marL="1371600" algn="l" rtl="0" fontAlgn="base">
      <a:spcBef>
        <a:spcPct val="30000"/>
      </a:spcBef>
      <a:spcAft>
        <a:spcPct val="0"/>
      </a:spcAft>
      <a:defRPr sz="1200" kern="1200">
        <a:solidFill>
          <a:schemeClr val="tx1"/>
        </a:solidFill>
        <a:latin typeface="Rdg Vesta" pitchFamily="2" charset="0"/>
        <a:ea typeface="+mn-ea"/>
        <a:cs typeface="+mn-cs"/>
      </a:defRPr>
    </a:lvl4pPr>
    <a:lvl5pPr marL="1828800" algn="l" rtl="0" fontAlgn="base">
      <a:spcBef>
        <a:spcPct val="30000"/>
      </a:spcBef>
      <a:spcAft>
        <a:spcPct val="0"/>
      </a:spcAft>
      <a:defRPr sz="1200" kern="1200">
        <a:solidFill>
          <a:schemeClr val="tx1"/>
        </a:solidFill>
        <a:latin typeface="Rdg Vesta"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113" name="Rectangle 41"/>
          <p:cNvSpPr>
            <a:spLocks noChangeArrowheads="1"/>
          </p:cNvSpPr>
          <p:nvPr userDrawn="1"/>
        </p:nvSpPr>
        <p:spPr bwMode="auto">
          <a:xfrm>
            <a:off x="0" y="0"/>
            <a:ext cx="9144000" cy="6858000"/>
          </a:xfrm>
          <a:prstGeom prst="rect">
            <a:avLst/>
          </a:prstGeom>
          <a:solidFill>
            <a:srgbClr val="FFFFFF"/>
          </a:solidFill>
          <a:ln w="9525" algn="ctr">
            <a:noFill/>
            <a:miter lim="800000"/>
            <a:headEnd/>
            <a:tailEnd/>
          </a:ln>
          <a:effectLst/>
        </p:spPr>
        <p:txBody>
          <a:bodyPr wrap="none" anchor="ctr"/>
          <a:lstStyle/>
          <a:p>
            <a:endParaRPr lang="en-GB"/>
          </a:p>
        </p:txBody>
      </p:sp>
      <p:pic>
        <p:nvPicPr>
          <p:cNvPr id="3111" name="Picture 39" descr="Device-black"/>
          <p:cNvPicPr>
            <a:picLocks noChangeAspect="1" noChangeArrowheads="1"/>
          </p:cNvPicPr>
          <p:nvPr userDrawn="1"/>
        </p:nvPicPr>
        <p:blipFill>
          <a:blip r:embed="rId2" cstate="print"/>
          <a:srcRect/>
          <a:stretch>
            <a:fillRect/>
          </a:stretch>
        </p:blipFill>
        <p:spPr bwMode="auto">
          <a:xfrm>
            <a:off x="7524750" y="438150"/>
            <a:ext cx="1184275" cy="387350"/>
          </a:xfrm>
          <a:prstGeom prst="rect">
            <a:avLst/>
          </a:prstGeom>
          <a:noFill/>
        </p:spPr>
      </p:pic>
      <p:sp>
        <p:nvSpPr>
          <p:cNvPr id="3083" name="Rectangle 11"/>
          <p:cNvSpPr>
            <a:spLocks noGrp="1" noChangeArrowheads="1"/>
          </p:cNvSpPr>
          <p:nvPr>
            <p:ph type="ctrTitle"/>
          </p:nvPr>
        </p:nvSpPr>
        <p:spPr>
          <a:xfrm>
            <a:off x="755650" y="2987675"/>
            <a:ext cx="7920038" cy="2387600"/>
          </a:xfrm>
        </p:spPr>
        <p:txBody>
          <a:bodyPr wrap="square"/>
          <a:lstStyle>
            <a:lvl1pPr>
              <a:lnSpc>
                <a:spcPct val="90000"/>
              </a:lnSpc>
              <a:tabLst>
                <a:tab pos="4038600" algn="l"/>
              </a:tabLst>
              <a:defRPr sz="8200"/>
            </a:lvl1pPr>
          </a:lstStyle>
          <a:p>
            <a:r>
              <a:rPr lang="en-US" smtClean="0"/>
              <a:t>Click to edit Master title style</a:t>
            </a:r>
            <a:endParaRPr lang="en-GB"/>
          </a:p>
        </p:txBody>
      </p:sp>
      <p:sp>
        <p:nvSpPr>
          <p:cNvPr id="3084" name="Rectangle 12"/>
          <p:cNvSpPr>
            <a:spLocks noGrp="1" noChangeArrowheads="1"/>
          </p:cNvSpPr>
          <p:nvPr>
            <p:ph type="subTitle" idx="1"/>
          </p:nvPr>
        </p:nvSpPr>
        <p:spPr>
          <a:xfrm>
            <a:off x="755650" y="5373688"/>
            <a:ext cx="7920038" cy="925512"/>
          </a:xfrm>
        </p:spPr>
        <p:txBody>
          <a:bodyPr/>
          <a:lstStyle>
            <a:lvl1pPr marL="0" indent="0">
              <a:buFontTx/>
              <a:buNone/>
              <a:defRPr sz="3600">
                <a:solidFill>
                  <a:srgbClr val="000000"/>
                </a:solidFill>
              </a:defRPr>
            </a:lvl1pPr>
          </a:lstStyle>
          <a:p>
            <a:r>
              <a:rPr lang="en-US" smtClean="0"/>
              <a:t>Click to edit Master subtitle style</a:t>
            </a:r>
            <a:endParaRPr lang="en-GB"/>
          </a:p>
        </p:txBody>
      </p:sp>
      <p:sp>
        <p:nvSpPr>
          <p:cNvPr id="3089" name="Rectangle 17"/>
          <p:cNvSpPr>
            <a:spLocks noGrp="1" noChangeArrowheads="1"/>
          </p:cNvSpPr>
          <p:nvPr>
            <p:ph type="dt" sz="half" idx="2"/>
          </p:nvPr>
        </p:nvSpPr>
        <p:spPr bwMode="auto">
          <a:xfrm>
            <a:off x="755650" y="6519863"/>
            <a:ext cx="1773238"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400">
                <a:solidFill>
                  <a:schemeClr val="tx2"/>
                </a:solidFill>
              </a:defRPr>
            </a:lvl1pPr>
          </a:lstStyle>
          <a:p>
            <a:r>
              <a:rPr lang="en-GB" smtClean="0"/>
              <a:t>1 March 2011</a:t>
            </a:r>
            <a:endParaRPr lang="en-GB" dirty="0"/>
          </a:p>
        </p:txBody>
      </p:sp>
      <p:sp>
        <p:nvSpPr>
          <p:cNvPr id="3090" name="Rectangle 18"/>
          <p:cNvSpPr>
            <a:spLocks noChangeArrowheads="1"/>
          </p:cNvSpPr>
          <p:nvPr/>
        </p:nvSpPr>
        <p:spPr bwMode="auto">
          <a:xfrm>
            <a:off x="2555875" y="6519863"/>
            <a:ext cx="4392613" cy="476250"/>
          </a:xfrm>
          <a:prstGeom prst="rect">
            <a:avLst/>
          </a:prstGeom>
          <a:noFill/>
          <a:ln w="9525">
            <a:noFill/>
            <a:miter lim="800000"/>
            <a:headEnd/>
            <a:tailEnd/>
          </a:ln>
          <a:effectLst/>
        </p:spPr>
        <p:txBody>
          <a:bodyPr/>
          <a:lstStyle/>
          <a:p>
            <a:pPr algn="ctr"/>
            <a:r>
              <a:rPr lang="en-GB" sz="1400" dirty="0">
                <a:solidFill>
                  <a:schemeClr val="tx2"/>
                </a:solidFill>
              </a:rPr>
              <a:t>© University of Reading </a:t>
            </a:r>
            <a:r>
              <a:rPr lang="en-GB" sz="1400" dirty="0" smtClean="0">
                <a:solidFill>
                  <a:schemeClr val="tx2"/>
                </a:solidFill>
              </a:rPr>
              <a:t>2011</a:t>
            </a:r>
            <a:endParaRPr lang="en-GB" sz="1400" dirty="0">
              <a:solidFill>
                <a:schemeClr val="tx2"/>
              </a:solidFill>
            </a:endParaRPr>
          </a:p>
        </p:txBody>
      </p:sp>
      <p:sp>
        <p:nvSpPr>
          <p:cNvPr id="3091" name="Text Box 19"/>
          <p:cNvSpPr txBox="1">
            <a:spLocks noChangeArrowheads="1"/>
          </p:cNvSpPr>
          <p:nvPr/>
        </p:nvSpPr>
        <p:spPr bwMode="auto">
          <a:xfrm>
            <a:off x="5292725" y="6519863"/>
            <a:ext cx="3446463" cy="304800"/>
          </a:xfrm>
          <a:prstGeom prst="rect">
            <a:avLst/>
          </a:prstGeom>
          <a:noFill/>
          <a:ln w="9525" algn="ctr">
            <a:noFill/>
            <a:miter lim="800000"/>
            <a:headEnd/>
            <a:tailEnd/>
          </a:ln>
          <a:effectLst/>
        </p:spPr>
        <p:txBody>
          <a:bodyPr>
            <a:spAutoFit/>
          </a:bodyPr>
          <a:lstStyle/>
          <a:p>
            <a:pPr algn="r">
              <a:spcBef>
                <a:spcPct val="50000"/>
              </a:spcBef>
            </a:pPr>
            <a:r>
              <a:rPr lang="en-GB" sz="1400" b="1">
                <a:solidFill>
                  <a:schemeClr val="tx2"/>
                </a:solidFill>
              </a:rPr>
              <a:t>www.reading.ac.uk</a:t>
            </a:r>
          </a:p>
        </p:txBody>
      </p:sp>
      <p:sp>
        <p:nvSpPr>
          <p:cNvPr id="3108" name="Rectangle 36"/>
          <p:cNvSpPr>
            <a:spLocks noChangeArrowheads="1"/>
          </p:cNvSpPr>
          <p:nvPr/>
        </p:nvSpPr>
        <p:spPr bwMode="hidden">
          <a:xfrm>
            <a:off x="6588125" y="0"/>
            <a:ext cx="2555875" cy="1196975"/>
          </a:xfrm>
          <a:prstGeom prst="rect">
            <a:avLst/>
          </a:prstGeom>
          <a:solidFill>
            <a:srgbClr val="FFFFFF"/>
          </a:solidFill>
          <a:ln w="9525" algn="ctr">
            <a:noFill/>
            <a:miter lim="800000"/>
            <a:headEnd/>
            <a:tailEnd/>
          </a:ln>
          <a:effectLst/>
        </p:spPr>
        <p:txBody>
          <a:bodyPr wrap="none" anchor="ctr"/>
          <a:lstStyle/>
          <a:p>
            <a:endParaRPr lang="en-GB"/>
          </a:p>
        </p:txBody>
      </p:sp>
      <p:sp>
        <p:nvSpPr>
          <p:cNvPr id="3110" name="Text Box 38"/>
          <p:cNvSpPr txBox="1">
            <a:spLocks noChangeArrowheads="1"/>
          </p:cNvSpPr>
          <p:nvPr/>
        </p:nvSpPr>
        <p:spPr bwMode="auto">
          <a:xfrm>
            <a:off x="855663" y="333375"/>
            <a:ext cx="3671887" cy="292388"/>
          </a:xfrm>
          <a:prstGeom prst="rect">
            <a:avLst/>
          </a:prstGeom>
          <a:noFill/>
          <a:ln w="9525" algn="ctr">
            <a:noFill/>
            <a:miter lim="800000"/>
            <a:headEnd/>
            <a:tailEnd/>
          </a:ln>
          <a:effectLst/>
        </p:spPr>
        <p:txBody>
          <a:bodyPr>
            <a:spAutoFit/>
          </a:bodyPr>
          <a:lstStyle/>
          <a:p>
            <a:pPr>
              <a:spcBef>
                <a:spcPct val="50000"/>
              </a:spcBef>
            </a:pPr>
            <a:r>
              <a:rPr lang="en-GB" sz="1300" b="1" dirty="0" smtClean="0"/>
              <a:t>Department of Food and Nutritional Sciences</a:t>
            </a:r>
            <a:endParaRPr lang="en-GB" sz="1300" b="1" dirty="0"/>
          </a:p>
        </p:txBody>
      </p:sp>
      <p:pic>
        <p:nvPicPr>
          <p:cNvPr id="3107" name="Picture 35" descr="Device-white"/>
          <p:cNvPicPr>
            <a:picLocks noChangeAspect="1" noChangeArrowheads="1"/>
          </p:cNvPicPr>
          <p:nvPr/>
        </p:nvPicPr>
        <p:blipFill>
          <a:blip r:embed="rId3" cstate="print"/>
          <a:srcRect/>
          <a:stretch>
            <a:fillRect/>
          </a:stretch>
        </p:blipFill>
        <p:spPr bwMode="hidden">
          <a:xfrm>
            <a:off x="7524750" y="438150"/>
            <a:ext cx="1184275" cy="387350"/>
          </a:xfrm>
          <a:prstGeom prst="rect">
            <a:avLst/>
          </a:prstGeom>
          <a:solidFill>
            <a:srgbClr val="FFFFFF"/>
          </a:solidFill>
        </p:spPr>
      </p:pic>
    </p:spTree>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069E0B65-E603-4267-A848-3734106A7A74}" type="slidenum">
              <a:rPr lang="en-GB"/>
              <a:pPr/>
              <a:t>‹#›</a:t>
            </a:fld>
            <a:endParaRPr lang="en-GB"/>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4013" y="274638"/>
            <a:ext cx="1982787" cy="56689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55650" y="274638"/>
            <a:ext cx="5795963" cy="5668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67A4C873-7F24-4CD3-8985-7628B87AB6FB}" type="slidenum">
              <a:rPr lang="en-GB"/>
              <a:pPr/>
              <a:t>‹#›</a:t>
            </a:fld>
            <a:endParaRPr lang="en-GB"/>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Slide Number Placeholder 3"/>
          <p:cNvSpPr>
            <a:spLocks noGrp="1"/>
          </p:cNvSpPr>
          <p:nvPr>
            <p:ph type="sldNum" sz="quarter" idx="10"/>
          </p:nvPr>
        </p:nvSpPr>
        <p:spPr/>
        <p:txBody>
          <a:bodyPr/>
          <a:lstStyle>
            <a:lvl1pPr>
              <a:defRPr/>
            </a:lvl1pPr>
          </a:lstStyle>
          <a:p>
            <a:fld id="{E16E0782-385A-4DFC-A071-E374835FDB28}" type="slidenum">
              <a:rPr lang="en-GB"/>
              <a:pPr/>
              <a:t>‹#›</a:t>
            </a:fld>
            <a:endParaRPr lang="en-GB"/>
          </a:p>
        </p:txBody>
      </p:sp>
      <p:sp>
        <p:nvSpPr>
          <p:cNvPr id="5" name="Title 4"/>
          <p:cNvSpPr>
            <a:spLocks noGrp="1"/>
          </p:cNvSpPr>
          <p:nvPr>
            <p:ph type="title"/>
          </p:nvPr>
        </p:nvSpPr>
        <p:spPr/>
        <p:txBody>
          <a:bodyPr/>
          <a:lstStyle/>
          <a:p>
            <a:r>
              <a:rPr lang="en-US" smtClean="0"/>
              <a:t>Click to edit Master title style</a:t>
            </a:r>
            <a:endParaRPr lang="en-GB"/>
          </a:p>
        </p:txBody>
      </p:sp>
      <p:sp>
        <p:nvSpPr>
          <p:cNvPr id="7" name="Rectangle 6"/>
          <p:cNvSpPr/>
          <p:nvPr userDrawn="1"/>
        </p:nvSpPr>
        <p:spPr bwMode="auto">
          <a:xfrm>
            <a:off x="611560" y="6381328"/>
            <a:ext cx="2592288" cy="4766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Rdg Vesta" pitchFamily="2" charset="0"/>
            </a:endParaRPr>
          </a:p>
        </p:txBody>
      </p:sp>
      <p:pic>
        <p:nvPicPr>
          <p:cNvPr id="6" name="Picture 4"/>
          <p:cNvPicPr>
            <a:picLocks noChangeAspect="1" noChangeArrowheads="1"/>
          </p:cNvPicPr>
          <p:nvPr userDrawn="1"/>
        </p:nvPicPr>
        <p:blipFill>
          <a:blip r:embed="rId2" cstate="print"/>
          <a:srcRect/>
          <a:stretch>
            <a:fillRect/>
          </a:stretch>
        </p:blipFill>
        <p:spPr bwMode="auto">
          <a:xfrm>
            <a:off x="0" y="6020907"/>
            <a:ext cx="1296144" cy="837093"/>
          </a:xfrm>
          <a:prstGeom prst="rect">
            <a:avLst/>
          </a:prstGeom>
          <a:noFill/>
          <a:ln w="3175">
            <a:solidFill>
              <a:schemeClr val="bg1"/>
            </a:solidFill>
            <a:miter lim="800000"/>
            <a:headEnd/>
            <a:tailEnd/>
          </a:ln>
        </p:spPr>
      </p:pic>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E74CF8A3-1EC5-4F6A-A080-C7583348266B}" type="slidenum">
              <a:rPr lang="en-GB"/>
              <a:pPr/>
              <a:t>‹#›</a:t>
            </a:fld>
            <a:endParaRPr lang="en-GB"/>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55650" y="1600200"/>
            <a:ext cx="388937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97425" y="1600200"/>
            <a:ext cx="388937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D33DD96F-3FB2-44F9-B3A5-4DA9B0C519ED}" type="slidenum">
              <a:rPr lang="en-GB"/>
              <a:pPr/>
              <a:t>‹#›</a:t>
            </a:fld>
            <a:endParaRPr lang="en-GB"/>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3C52BDA0-CC68-4D1C-B4EC-80D29D993FF7}" type="slidenum">
              <a:rPr lang="en-GB"/>
              <a:pPr/>
              <a:t>‹#›</a:t>
            </a:fld>
            <a:endParaRPr lang="en-GB"/>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F433265E-1F7B-4297-9FE7-CF65FDD29A31}" type="slidenum">
              <a:rPr lang="en-GB"/>
              <a:pPr/>
              <a:t>‹#›</a:t>
            </a:fld>
            <a:endParaRPr lang="en-GB"/>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F33031C-7BB4-418D-8693-5D72C7DB0A90}" type="slidenum">
              <a:rPr lang="en-GB"/>
              <a:pPr/>
              <a:t>‹#›</a:t>
            </a:fld>
            <a:endParaRPr lang="en-GB"/>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7F2CA5B-29CE-4EE3-AC33-E1476049446A}" type="slidenum">
              <a:rPr lang="en-GB"/>
              <a:pPr/>
              <a:t>‹#›</a:t>
            </a:fld>
            <a:endParaRPr lang="en-GB"/>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7750876-C332-4553-9472-1766E54E7A5C}" type="slidenum">
              <a:rPr lang="en-GB"/>
              <a:pPr/>
              <a:t>‹#›</a:t>
            </a:fld>
            <a:endParaRPr lang="en-GB"/>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77" name="Picture 53" descr="Device-black"/>
          <p:cNvPicPr>
            <a:picLocks noChangeAspect="1" noChangeArrowheads="1"/>
          </p:cNvPicPr>
          <p:nvPr/>
        </p:nvPicPr>
        <p:blipFill>
          <a:blip r:embed="rId13" cstate="print"/>
          <a:srcRect/>
          <a:stretch>
            <a:fillRect/>
          </a:stretch>
        </p:blipFill>
        <p:spPr bwMode="auto">
          <a:xfrm>
            <a:off x="7524750" y="438150"/>
            <a:ext cx="1184275" cy="387350"/>
          </a:xfrm>
          <a:prstGeom prst="rect">
            <a:avLst/>
          </a:prstGeom>
          <a:noFill/>
        </p:spPr>
      </p:pic>
      <p:sp>
        <p:nvSpPr>
          <p:cNvPr id="1026" name="Rectangle 2"/>
          <p:cNvSpPr>
            <a:spLocks noGrp="1" noChangeArrowheads="1"/>
          </p:cNvSpPr>
          <p:nvPr>
            <p:ph type="title"/>
          </p:nvPr>
        </p:nvSpPr>
        <p:spPr bwMode="auto">
          <a:xfrm>
            <a:off x="755650" y="274638"/>
            <a:ext cx="6192838" cy="11430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755650" y="1600200"/>
            <a:ext cx="7931150"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1037" name="Rectangle 13"/>
          <p:cNvSpPr>
            <a:spLocks noGrp="1" noChangeArrowheads="1"/>
          </p:cNvSpPr>
          <p:nvPr>
            <p:ph type="sldNum" sz="quarter" idx="4"/>
          </p:nvPr>
        </p:nvSpPr>
        <p:spPr bwMode="auto">
          <a:xfrm>
            <a:off x="8072438" y="6519863"/>
            <a:ext cx="6762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B2A8112-B754-4041-AAA4-286A1B704388}" type="slidenum">
              <a:rPr lang="en-GB"/>
              <a:pPr/>
              <a:t>‹#›</a:t>
            </a:fld>
            <a:endParaRPr lang="en-GB"/>
          </a:p>
        </p:txBody>
      </p:sp>
      <p:sp>
        <p:nvSpPr>
          <p:cNvPr id="1043" name="Rectangle 19"/>
          <p:cNvSpPr>
            <a:spLocks noChangeArrowheads="1"/>
          </p:cNvSpPr>
          <p:nvPr/>
        </p:nvSpPr>
        <p:spPr bwMode="auto">
          <a:xfrm>
            <a:off x="755650" y="6519863"/>
            <a:ext cx="6337300" cy="476250"/>
          </a:xfrm>
          <a:prstGeom prst="rect">
            <a:avLst/>
          </a:prstGeom>
          <a:noFill/>
          <a:ln w="9525">
            <a:noFill/>
            <a:miter lim="800000"/>
            <a:headEnd/>
            <a:tailEnd/>
          </a:ln>
          <a:effectLst/>
        </p:spPr>
        <p:txBody>
          <a:bodyPr/>
          <a:lstStyle/>
          <a:p>
            <a:r>
              <a:rPr lang="en-GB" sz="1400"/>
              <a:t>Insert footer on Slide Master</a:t>
            </a:r>
          </a:p>
        </p:txBody>
      </p:sp>
      <p:pic>
        <p:nvPicPr>
          <p:cNvPr id="1074" name="Picture 50" descr="Device-wine"/>
          <p:cNvPicPr>
            <a:picLocks noChangeAspect="1" noChangeArrowheads="1"/>
          </p:cNvPicPr>
          <p:nvPr/>
        </p:nvPicPr>
        <p:blipFill>
          <a:blip r:embed="rId14" cstate="print"/>
          <a:srcRect/>
          <a:stretch>
            <a:fillRect/>
          </a:stretch>
        </p:blipFill>
        <p:spPr bwMode="hidden">
          <a:xfrm>
            <a:off x="7524750" y="438150"/>
            <a:ext cx="1184275" cy="385763"/>
          </a:xfrm>
          <a:prstGeom prst="rect">
            <a:avLst/>
          </a:prstGeom>
          <a:solidFill>
            <a:schemeClr val="accent1"/>
          </a:solidFill>
        </p:spPr>
      </p:pic>
      <p:pic>
        <p:nvPicPr>
          <p:cNvPr id="1079" name="Picture 55" descr="Device-white"/>
          <p:cNvPicPr>
            <a:picLocks noChangeAspect="1" noChangeArrowheads="1"/>
          </p:cNvPicPr>
          <p:nvPr/>
        </p:nvPicPr>
        <p:blipFill>
          <a:blip r:embed="rId15" cstate="print"/>
          <a:srcRect/>
          <a:stretch>
            <a:fillRect/>
          </a:stretch>
        </p:blipFill>
        <p:spPr bwMode="hidden">
          <a:xfrm>
            <a:off x="7524750" y="438150"/>
            <a:ext cx="1184275" cy="387350"/>
          </a:xfrm>
          <a:prstGeom prst="rect">
            <a:avLst/>
          </a:prstGeom>
          <a:solidFill>
            <a:schemeClr val="bg1"/>
          </a:solid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Rdg Vesta" pitchFamily="2" charset="0"/>
        </a:defRPr>
      </a:lvl2pPr>
      <a:lvl3pPr algn="l" rtl="0" eaLnBrk="1" fontAlgn="base" hangingPunct="1">
        <a:spcBef>
          <a:spcPct val="0"/>
        </a:spcBef>
        <a:spcAft>
          <a:spcPct val="0"/>
        </a:spcAft>
        <a:defRPr sz="3600">
          <a:solidFill>
            <a:schemeClr val="tx2"/>
          </a:solidFill>
          <a:latin typeface="Rdg Vesta" pitchFamily="2" charset="0"/>
        </a:defRPr>
      </a:lvl3pPr>
      <a:lvl4pPr algn="l" rtl="0" eaLnBrk="1" fontAlgn="base" hangingPunct="1">
        <a:spcBef>
          <a:spcPct val="0"/>
        </a:spcBef>
        <a:spcAft>
          <a:spcPct val="0"/>
        </a:spcAft>
        <a:defRPr sz="3600">
          <a:solidFill>
            <a:schemeClr val="tx2"/>
          </a:solidFill>
          <a:latin typeface="Rdg Vesta" pitchFamily="2" charset="0"/>
        </a:defRPr>
      </a:lvl4pPr>
      <a:lvl5pPr algn="l" rtl="0" eaLnBrk="1" fontAlgn="base" hangingPunct="1">
        <a:spcBef>
          <a:spcPct val="0"/>
        </a:spcBef>
        <a:spcAft>
          <a:spcPct val="0"/>
        </a:spcAft>
        <a:defRPr sz="3600">
          <a:solidFill>
            <a:schemeClr val="tx2"/>
          </a:solidFill>
          <a:latin typeface="Rdg Vesta" pitchFamily="2" charset="0"/>
        </a:defRPr>
      </a:lvl5pPr>
      <a:lvl6pPr marL="457200" algn="l" rtl="0" eaLnBrk="1" fontAlgn="base" hangingPunct="1">
        <a:spcBef>
          <a:spcPct val="0"/>
        </a:spcBef>
        <a:spcAft>
          <a:spcPct val="0"/>
        </a:spcAft>
        <a:defRPr sz="3600">
          <a:solidFill>
            <a:schemeClr val="tx2"/>
          </a:solidFill>
          <a:latin typeface="Rdg Vesta" pitchFamily="2" charset="0"/>
        </a:defRPr>
      </a:lvl6pPr>
      <a:lvl7pPr marL="914400" algn="l" rtl="0" eaLnBrk="1" fontAlgn="base" hangingPunct="1">
        <a:spcBef>
          <a:spcPct val="0"/>
        </a:spcBef>
        <a:spcAft>
          <a:spcPct val="0"/>
        </a:spcAft>
        <a:defRPr sz="3600">
          <a:solidFill>
            <a:schemeClr val="tx2"/>
          </a:solidFill>
          <a:latin typeface="Rdg Vesta" pitchFamily="2" charset="0"/>
        </a:defRPr>
      </a:lvl7pPr>
      <a:lvl8pPr marL="1371600" algn="l" rtl="0" eaLnBrk="1" fontAlgn="base" hangingPunct="1">
        <a:spcBef>
          <a:spcPct val="0"/>
        </a:spcBef>
        <a:spcAft>
          <a:spcPct val="0"/>
        </a:spcAft>
        <a:defRPr sz="3600">
          <a:solidFill>
            <a:schemeClr val="tx2"/>
          </a:solidFill>
          <a:latin typeface="Rdg Vesta" pitchFamily="2" charset="0"/>
        </a:defRPr>
      </a:lvl8pPr>
      <a:lvl9pPr marL="1828800" algn="l" rtl="0" eaLnBrk="1" fontAlgn="base" hangingPunct="1">
        <a:spcBef>
          <a:spcPct val="0"/>
        </a:spcBef>
        <a:spcAft>
          <a:spcPct val="0"/>
        </a:spcAft>
        <a:defRPr sz="3600">
          <a:solidFill>
            <a:schemeClr val="tx2"/>
          </a:solidFill>
          <a:latin typeface="Rdg Vesta" pitchFamily="2" charset="0"/>
        </a:defRPr>
      </a:lvl9pPr>
    </p:titleStyle>
    <p:bodyStyle>
      <a:lvl1pPr marL="342900" indent="-342900" algn="l" rtl="0" eaLnBrk="1" fontAlgn="base" hangingPunct="1">
        <a:lnSpc>
          <a:spcPct val="110000"/>
        </a:lnSpc>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2pPr>
      <a:lvl3pPr marL="1143000" indent="-228600" algn="l" rtl="0" eaLnBrk="1" fontAlgn="base" hangingPunct="1">
        <a:lnSpc>
          <a:spcPct val="110000"/>
        </a:lnSpc>
        <a:spcBef>
          <a:spcPct val="10000"/>
        </a:spcBef>
        <a:spcAft>
          <a:spcPct val="0"/>
        </a:spcAft>
        <a:buClr>
          <a:schemeClr val="tx2"/>
        </a:buClr>
        <a:buChar char="•"/>
        <a:defRPr sz="2000">
          <a:solidFill>
            <a:schemeClr val="tx1"/>
          </a:solidFill>
          <a:latin typeface="+mn-lt"/>
        </a:defRPr>
      </a:lvl3pPr>
      <a:lvl4pPr marL="16002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4pPr>
      <a:lvl5pPr marL="20574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5pPr>
      <a:lvl6pPr marL="25146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hyperlink" Target="http://www.cdc.gov/ncidod/dbmd/diseaseinfo/files/foodborne_illness_FAQ.pdf" TargetMode="External"/><Relationship Id="rId7" Type="http://schemas.openxmlformats.org/officeDocument/2006/relationships/hyperlink" Target="http://www.who.int/mediacentre/factsheets/fs237/en/" TargetMode="External"/><Relationship Id="rId2" Type="http://schemas.openxmlformats.org/officeDocument/2006/relationships/hyperlink" Target="http://www.cdc.gov/ncidod/EID/vol11no03/04-0191.htm" TargetMode="External"/><Relationship Id="rId1" Type="http://schemas.openxmlformats.org/officeDocument/2006/relationships/slideLayout" Target="../slideLayouts/slideLayout2.xml"/><Relationship Id="rId6" Type="http://schemas.openxmlformats.org/officeDocument/2006/relationships/hyperlink" Target="http://whqlibdoc.who.int/hq/1993/WHO_FNU_FOS_93.3.pdf" TargetMode="External"/><Relationship Id="rId5" Type="http://schemas.openxmlformats.org/officeDocument/2006/relationships/hyperlink" Target="http://www.fao.org/docrep/v9723t/v9723t0e.htm#food%20safety%20through%20haccp%20%20%20the%20fao%20approach" TargetMode="External"/><Relationship Id="rId4" Type="http://schemas.openxmlformats.org/officeDocument/2006/relationships/hyperlink" Target="ftp://ftp.fao.org/docrep/fao/009/a0601e/a0601e00.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nl.sitestat.com/elsevier/elsevier-com/s?ScienceDirect&amp;ns_type=clickout&amp;ns_url=http://www.sciencedirect.com/science/journal/09567135" TargetMode="External"/><Relationship Id="rId2" Type="http://schemas.openxmlformats.org/officeDocument/2006/relationships/hyperlink" Target="mailto:D.j.jukes@reading.ac.uk" TargetMode="External"/><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ctrTitle"/>
          </p:nvPr>
        </p:nvSpPr>
        <p:spPr>
          <a:xfrm>
            <a:off x="755650" y="2987674"/>
            <a:ext cx="7920038" cy="2601565"/>
          </a:xfrm>
        </p:spPr>
        <p:txBody>
          <a:bodyPr/>
          <a:lstStyle/>
          <a:p>
            <a:r>
              <a:rPr lang="en-US" sz="4400" b="1" dirty="0" smtClean="0"/>
              <a:t>Incorporating HACCP into national food control systems - Analyzing progress in</a:t>
            </a:r>
            <a:br>
              <a:rPr lang="en-US" sz="4400" b="1" dirty="0" smtClean="0"/>
            </a:br>
            <a:r>
              <a:rPr lang="en-GB" sz="4400" b="1" dirty="0" smtClean="0"/>
              <a:t>the United Arab Emirates</a:t>
            </a:r>
            <a:endParaRPr lang="en-US" sz="4400" b="1" dirty="0"/>
          </a:p>
        </p:txBody>
      </p:sp>
      <p:sp>
        <p:nvSpPr>
          <p:cNvPr id="534531" name="Rectangle 3"/>
          <p:cNvSpPr>
            <a:spLocks noGrp="1" noChangeArrowheads="1"/>
          </p:cNvSpPr>
          <p:nvPr>
            <p:ph type="subTitle" idx="1"/>
          </p:nvPr>
        </p:nvSpPr>
        <p:spPr>
          <a:xfrm>
            <a:off x="755650" y="5589240"/>
            <a:ext cx="7920038" cy="709960"/>
          </a:xfrm>
        </p:spPr>
        <p:txBody>
          <a:bodyPr/>
          <a:lstStyle/>
          <a:p>
            <a:r>
              <a:rPr lang="sv-SE" dirty="0" smtClean="0"/>
              <a:t>Dina Al-Kandari and David J. Jukes</a:t>
            </a:r>
            <a:endParaRPr lang="en-US" dirty="0"/>
          </a:p>
        </p:txBody>
      </p:sp>
      <p:sp>
        <p:nvSpPr>
          <p:cNvPr id="4" name="Rectangle 17"/>
          <p:cNvSpPr>
            <a:spLocks noGrp="1" noChangeArrowheads="1"/>
          </p:cNvSpPr>
          <p:nvPr>
            <p:ph type="dt" sz="half" idx="2"/>
          </p:nvPr>
        </p:nvSpPr>
        <p:spPr>
          <a:ln/>
        </p:spPr>
        <p:txBody>
          <a:bodyPr/>
          <a:lstStyle/>
          <a:p>
            <a:r>
              <a:rPr lang="en-GB" dirty="0" smtClean="0"/>
              <a:t>1 March 2011</a:t>
            </a:r>
            <a:endParaRPr lang="en-GB" dirty="0"/>
          </a:p>
        </p:txBody>
      </p:sp>
      <p:pic>
        <p:nvPicPr>
          <p:cNvPr id="2050" name="Picture 2" descr="Burj al Arab"/>
          <p:cNvPicPr>
            <a:picLocks noChangeAspect="1" noChangeArrowheads="1"/>
          </p:cNvPicPr>
          <p:nvPr/>
        </p:nvPicPr>
        <p:blipFill>
          <a:blip r:embed="rId2" cstate="print"/>
          <a:srcRect l="40707"/>
          <a:stretch>
            <a:fillRect/>
          </a:stretch>
        </p:blipFill>
        <p:spPr bwMode="auto">
          <a:xfrm>
            <a:off x="899592" y="692696"/>
            <a:ext cx="1335178" cy="2165226"/>
          </a:xfrm>
          <a:prstGeom prst="rect">
            <a:avLst/>
          </a:prstGeom>
          <a:noFill/>
          <a:ln w="3175">
            <a:noFill/>
          </a:ln>
        </p:spPr>
      </p:pic>
      <p:pic>
        <p:nvPicPr>
          <p:cNvPr id="2052" name="Picture 4"/>
          <p:cNvPicPr>
            <a:picLocks noChangeAspect="1" noChangeArrowheads="1"/>
          </p:cNvPicPr>
          <p:nvPr/>
        </p:nvPicPr>
        <p:blipFill>
          <a:blip r:embed="rId3" cstate="print"/>
          <a:srcRect/>
          <a:stretch>
            <a:fillRect/>
          </a:stretch>
        </p:blipFill>
        <p:spPr bwMode="auto">
          <a:xfrm>
            <a:off x="5652120" y="908720"/>
            <a:ext cx="1296144" cy="837093"/>
          </a:xfrm>
          <a:prstGeom prst="rect">
            <a:avLst/>
          </a:prstGeom>
          <a:noFill/>
          <a:ln w="9525">
            <a:noFill/>
            <a:miter lim="800000"/>
            <a:headEnd/>
            <a:tailEnd/>
          </a:ln>
        </p:spPr>
      </p:pic>
      <p:pic>
        <p:nvPicPr>
          <p:cNvPr id="2056" name="Picture 8" descr="http://www.khaleejtimes.com/images/food1_29072010.jpg"/>
          <p:cNvPicPr>
            <a:picLocks noChangeAspect="1" noChangeArrowheads="1"/>
          </p:cNvPicPr>
          <p:nvPr/>
        </p:nvPicPr>
        <p:blipFill>
          <a:blip r:embed="rId4" cstate="print"/>
          <a:srcRect l="4550" r="50091"/>
          <a:stretch>
            <a:fillRect/>
          </a:stretch>
        </p:blipFill>
        <p:spPr bwMode="auto">
          <a:xfrm>
            <a:off x="2339751" y="692696"/>
            <a:ext cx="1754993" cy="2160240"/>
          </a:xfrm>
          <a:prstGeom prst="rect">
            <a:avLst/>
          </a:prstGeom>
          <a:noFill/>
        </p:spPr>
      </p:pic>
      <p:pic>
        <p:nvPicPr>
          <p:cNvPr id="2058" name="Picture 10" descr="http://www.zestcaterers.com/images/pictures/caterers_1.jpg"/>
          <p:cNvPicPr>
            <a:picLocks noChangeAspect="1" noChangeArrowheads="1"/>
          </p:cNvPicPr>
          <p:nvPr/>
        </p:nvPicPr>
        <p:blipFill>
          <a:blip r:embed="rId5" cstate="print"/>
          <a:srcRect l="7592" t="12560" r="8086" b="10020"/>
          <a:stretch>
            <a:fillRect/>
          </a:stretch>
        </p:blipFill>
        <p:spPr bwMode="auto">
          <a:xfrm>
            <a:off x="4211960" y="1268760"/>
            <a:ext cx="1351209" cy="1584176"/>
          </a:xfrm>
          <a:prstGeom prst="rect">
            <a:avLst/>
          </a:prstGeom>
          <a:noFill/>
        </p:spPr>
      </p:pic>
      <p:pic>
        <p:nvPicPr>
          <p:cNvPr id="2060" name="Picture 12" descr="http://media.lonelyplanet.com/lpimg/25005/25005-15/preview.jpg"/>
          <p:cNvPicPr>
            <a:picLocks noChangeAspect="1" noChangeArrowheads="1"/>
          </p:cNvPicPr>
          <p:nvPr/>
        </p:nvPicPr>
        <p:blipFill>
          <a:blip r:embed="rId6" cstate="print"/>
          <a:srcRect t="76024" r="6033"/>
          <a:stretch>
            <a:fillRect/>
          </a:stretch>
        </p:blipFill>
        <p:spPr bwMode="auto">
          <a:xfrm>
            <a:off x="5652120" y="1844824"/>
            <a:ext cx="2528788" cy="1008112"/>
          </a:xfrm>
          <a:prstGeom prst="rect">
            <a:avLst/>
          </a:prstGeom>
          <a:noFill/>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600200"/>
            <a:ext cx="8424936" cy="4343400"/>
          </a:xfrm>
        </p:spPr>
        <p:txBody>
          <a:bodyPr/>
          <a:lstStyle/>
          <a:p>
            <a:pPr>
              <a:buNone/>
            </a:pPr>
            <a:r>
              <a:rPr lang="en-US" dirty="0" smtClean="0"/>
              <a:t>In the implementation of HACCP, these can be summarized as:</a:t>
            </a:r>
            <a:endParaRPr lang="en-US" b="1" dirty="0" smtClean="0"/>
          </a:p>
          <a:p>
            <a:pPr marL="457200" indent="-457200">
              <a:buFont typeface="+mj-lt"/>
              <a:buAutoNum type="arabicPeriod"/>
            </a:pPr>
            <a:r>
              <a:rPr lang="en-US" dirty="0" smtClean="0"/>
              <a:t>The need to </a:t>
            </a:r>
            <a:r>
              <a:rPr lang="en-US" b="1" dirty="0" smtClean="0"/>
              <a:t>provide leadership </a:t>
            </a:r>
            <a:r>
              <a:rPr lang="en-US" dirty="0" smtClean="0"/>
              <a:t>based on understanding and commitment</a:t>
            </a:r>
          </a:p>
          <a:p>
            <a:pPr marL="457200" indent="-457200">
              <a:buFont typeface="+mj-lt"/>
              <a:buAutoNum type="arabicPeriod"/>
            </a:pPr>
            <a:r>
              <a:rPr lang="en-US" dirty="0" smtClean="0"/>
              <a:t>The need to </a:t>
            </a:r>
            <a:r>
              <a:rPr lang="en-US" b="1" dirty="0" smtClean="0"/>
              <a:t>provide appropriate legislation and policies</a:t>
            </a:r>
          </a:p>
          <a:p>
            <a:pPr marL="457200" indent="-457200">
              <a:buFont typeface="+mj-lt"/>
              <a:buAutoNum type="arabicPeriod"/>
            </a:pPr>
            <a:r>
              <a:rPr lang="en-US" dirty="0" smtClean="0"/>
              <a:t>The need to </a:t>
            </a:r>
            <a:r>
              <a:rPr lang="en-US" b="1" dirty="0" smtClean="0"/>
              <a:t>define</a:t>
            </a:r>
            <a:r>
              <a:rPr lang="en-US" dirty="0" smtClean="0"/>
              <a:t> and establish nationally-acceptable </a:t>
            </a:r>
            <a:r>
              <a:rPr lang="en-US" b="1" dirty="0" smtClean="0"/>
              <a:t>levels of food safety risks </a:t>
            </a:r>
            <a:r>
              <a:rPr lang="en-US" dirty="0" smtClean="0"/>
              <a:t>and to base food safety policies on them</a:t>
            </a:r>
          </a:p>
          <a:p>
            <a:pPr marL="457200" indent="-457200">
              <a:buFont typeface="+mj-lt"/>
              <a:buAutoNum type="arabicPeriod"/>
            </a:pPr>
            <a:r>
              <a:rPr lang="en-US" dirty="0" smtClean="0"/>
              <a:t>Develop appropriate </a:t>
            </a:r>
            <a:r>
              <a:rPr lang="en-US" b="1" dirty="0" smtClean="0"/>
              <a:t>strategies</a:t>
            </a:r>
            <a:r>
              <a:rPr lang="en-US" dirty="0" smtClean="0"/>
              <a:t> to facilitate and encourage the </a:t>
            </a:r>
            <a:r>
              <a:rPr lang="en-US" b="1" dirty="0" smtClean="0"/>
              <a:t>implementation of HACCP </a:t>
            </a:r>
            <a:r>
              <a:rPr lang="en-US" dirty="0" smtClean="0"/>
              <a:t>and to monitor the progress of HACCP </a:t>
            </a:r>
          </a:p>
          <a:p>
            <a:endParaRPr lang="en-GB" dirty="0"/>
          </a:p>
        </p:txBody>
      </p:sp>
      <p:sp>
        <p:nvSpPr>
          <p:cNvPr id="3" name="Slide Number Placeholder 2"/>
          <p:cNvSpPr>
            <a:spLocks noGrp="1"/>
          </p:cNvSpPr>
          <p:nvPr>
            <p:ph type="sldNum" sz="quarter" idx="10"/>
          </p:nvPr>
        </p:nvSpPr>
        <p:spPr/>
        <p:txBody>
          <a:bodyPr/>
          <a:lstStyle/>
          <a:p>
            <a:fld id="{E16E0782-385A-4DFC-A071-E374835FDB28}" type="slidenum">
              <a:rPr lang="en-GB" smtClean="0"/>
              <a:pPr/>
              <a:t>10</a:t>
            </a:fld>
            <a:endParaRPr lang="en-GB"/>
          </a:p>
        </p:txBody>
      </p:sp>
      <p:sp>
        <p:nvSpPr>
          <p:cNvPr id="4" name="Title 3"/>
          <p:cNvSpPr>
            <a:spLocks noGrp="1"/>
          </p:cNvSpPr>
          <p:nvPr>
            <p:ph type="title"/>
          </p:nvPr>
        </p:nvSpPr>
        <p:spPr>
          <a:xfrm>
            <a:off x="467544" y="274638"/>
            <a:ext cx="6480944" cy="1143000"/>
          </a:xfrm>
        </p:spPr>
        <p:txBody>
          <a:bodyPr/>
          <a:lstStyle/>
          <a:p>
            <a:r>
              <a:rPr lang="en-GB" dirty="0" smtClean="0"/>
              <a:t>Role and responsibilities of</a:t>
            </a:r>
            <a:br>
              <a:rPr lang="en-GB" dirty="0" smtClean="0"/>
            </a:br>
            <a:r>
              <a:rPr lang="en-GB" dirty="0" smtClean="0"/>
              <a:t>government agencies</a:t>
            </a:r>
            <a:endParaRPr lang="en-GB"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412776"/>
            <a:ext cx="4176464" cy="4530824"/>
          </a:xfrm>
        </p:spPr>
        <p:txBody>
          <a:bodyPr/>
          <a:lstStyle/>
          <a:p>
            <a:r>
              <a:rPr lang="en-GB" dirty="0" smtClean="0"/>
              <a:t>Population estimate (2009): 5 million</a:t>
            </a:r>
          </a:p>
          <a:p>
            <a:r>
              <a:rPr lang="en-GB" dirty="0" smtClean="0"/>
              <a:t>Emiratis less than 20%; expatriates more than 80%</a:t>
            </a:r>
          </a:p>
          <a:p>
            <a:r>
              <a:rPr lang="en-GB" dirty="0" smtClean="0"/>
              <a:t>Food: 90+% imported but about 50% then exported to other GCC countries</a:t>
            </a:r>
          </a:p>
          <a:p>
            <a:r>
              <a:rPr lang="en-GB" dirty="0" smtClean="0"/>
              <a:t>GCC Food market: $9.5 billion (2008) of which UAE $3-4 billion</a:t>
            </a:r>
          </a:p>
          <a:p>
            <a:endParaRPr lang="en-GB" dirty="0"/>
          </a:p>
        </p:txBody>
      </p:sp>
      <p:sp>
        <p:nvSpPr>
          <p:cNvPr id="3" name="Slide Number Placeholder 2"/>
          <p:cNvSpPr>
            <a:spLocks noGrp="1"/>
          </p:cNvSpPr>
          <p:nvPr>
            <p:ph type="sldNum" sz="quarter" idx="10"/>
          </p:nvPr>
        </p:nvSpPr>
        <p:spPr/>
        <p:txBody>
          <a:bodyPr/>
          <a:lstStyle/>
          <a:p>
            <a:fld id="{E16E0782-385A-4DFC-A071-E374835FDB28}" type="slidenum">
              <a:rPr lang="en-GB" smtClean="0"/>
              <a:pPr/>
              <a:t>11</a:t>
            </a:fld>
            <a:endParaRPr lang="en-GB"/>
          </a:p>
        </p:txBody>
      </p:sp>
      <p:sp>
        <p:nvSpPr>
          <p:cNvPr id="4" name="Title 3"/>
          <p:cNvSpPr>
            <a:spLocks noGrp="1"/>
          </p:cNvSpPr>
          <p:nvPr>
            <p:ph type="title"/>
          </p:nvPr>
        </p:nvSpPr>
        <p:spPr>
          <a:xfrm>
            <a:off x="539552" y="332656"/>
            <a:ext cx="6192838" cy="922114"/>
          </a:xfrm>
        </p:spPr>
        <p:txBody>
          <a:bodyPr/>
          <a:lstStyle/>
          <a:p>
            <a:r>
              <a:rPr lang="en-GB" dirty="0" smtClean="0"/>
              <a:t>UAE – some data</a:t>
            </a:r>
            <a:endParaRPr lang="en-GB" dirty="0"/>
          </a:p>
        </p:txBody>
      </p:sp>
      <p:pic>
        <p:nvPicPr>
          <p:cNvPr id="23554" name="Picture 2" descr="Map of United Arab Emirates"/>
          <p:cNvPicPr>
            <a:picLocks noChangeAspect="1" noChangeArrowheads="1"/>
          </p:cNvPicPr>
          <p:nvPr/>
        </p:nvPicPr>
        <p:blipFill>
          <a:blip r:embed="rId2" cstate="print"/>
          <a:srcRect l="486" t="2191" r="1071" b="3606"/>
          <a:stretch>
            <a:fillRect/>
          </a:stretch>
        </p:blipFill>
        <p:spPr bwMode="auto">
          <a:xfrm>
            <a:off x="4788024" y="3212976"/>
            <a:ext cx="4032448" cy="3096344"/>
          </a:xfrm>
          <a:prstGeom prst="rect">
            <a:avLst/>
          </a:prstGeom>
          <a:noFill/>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16E0782-385A-4DFC-A071-E374835FDB28}" type="slidenum">
              <a:rPr lang="en-GB" smtClean="0"/>
              <a:pPr/>
              <a:t>12</a:t>
            </a:fld>
            <a:endParaRPr lang="en-GB"/>
          </a:p>
        </p:txBody>
      </p:sp>
      <p:sp>
        <p:nvSpPr>
          <p:cNvPr id="4" name="Title 3"/>
          <p:cNvSpPr>
            <a:spLocks noGrp="1"/>
          </p:cNvSpPr>
          <p:nvPr>
            <p:ph type="title"/>
          </p:nvPr>
        </p:nvSpPr>
        <p:spPr>
          <a:xfrm>
            <a:off x="251520" y="188640"/>
            <a:ext cx="6192838" cy="778098"/>
          </a:xfrm>
        </p:spPr>
        <p:txBody>
          <a:bodyPr/>
          <a:lstStyle/>
          <a:p>
            <a:r>
              <a:rPr lang="en-GB" dirty="0" smtClean="0"/>
              <a:t>Food safety in the news (1)</a:t>
            </a:r>
            <a:endParaRPr lang="en-GB" dirty="0"/>
          </a:p>
        </p:txBody>
      </p:sp>
      <p:pic>
        <p:nvPicPr>
          <p:cNvPr id="20484" name="Picture 4"/>
          <p:cNvPicPr>
            <a:picLocks noChangeAspect="1" noChangeArrowheads="1"/>
          </p:cNvPicPr>
          <p:nvPr/>
        </p:nvPicPr>
        <p:blipFill>
          <a:blip r:embed="rId2" cstate="print"/>
          <a:srcRect/>
          <a:stretch>
            <a:fillRect/>
          </a:stretch>
        </p:blipFill>
        <p:spPr bwMode="auto">
          <a:xfrm rot="21074035">
            <a:off x="336330" y="1424228"/>
            <a:ext cx="7187303" cy="6574432"/>
          </a:xfrm>
          <a:prstGeom prst="rect">
            <a:avLst/>
          </a:prstGeom>
          <a:noFill/>
          <a:ln w="9525">
            <a:solidFill>
              <a:schemeClr val="tx1"/>
            </a:solidFill>
            <a:miter lim="800000"/>
            <a:headEnd/>
            <a:tailEnd/>
          </a:ln>
        </p:spPr>
      </p:pic>
      <p:pic>
        <p:nvPicPr>
          <p:cNvPr id="20482" name="Picture 2"/>
          <p:cNvPicPr>
            <a:picLocks noChangeAspect="1" noChangeArrowheads="1"/>
          </p:cNvPicPr>
          <p:nvPr/>
        </p:nvPicPr>
        <p:blipFill>
          <a:blip r:embed="rId3" cstate="print"/>
          <a:srcRect/>
          <a:stretch>
            <a:fillRect/>
          </a:stretch>
        </p:blipFill>
        <p:spPr bwMode="auto">
          <a:xfrm rot="562172">
            <a:off x="1410408" y="1942661"/>
            <a:ext cx="7995668" cy="5350947"/>
          </a:xfrm>
          <a:prstGeom prst="rect">
            <a:avLst/>
          </a:prstGeom>
          <a:noFill/>
          <a:ln w="9525">
            <a:solidFill>
              <a:schemeClr val="tx1"/>
            </a:solidFill>
            <a:miter lim="800000"/>
            <a:headEnd/>
            <a:tailEnd/>
          </a:ln>
        </p:spPr>
      </p:pic>
      <p:pic>
        <p:nvPicPr>
          <p:cNvPr id="20485" name="Picture 5"/>
          <p:cNvPicPr>
            <a:picLocks noChangeAspect="1" noChangeArrowheads="1"/>
          </p:cNvPicPr>
          <p:nvPr/>
        </p:nvPicPr>
        <p:blipFill>
          <a:blip r:embed="rId4" cstate="print"/>
          <a:srcRect/>
          <a:stretch>
            <a:fillRect/>
          </a:stretch>
        </p:blipFill>
        <p:spPr bwMode="auto">
          <a:xfrm rot="21116693">
            <a:off x="731743" y="2586463"/>
            <a:ext cx="8120446" cy="5384480"/>
          </a:xfrm>
          <a:prstGeom prst="rect">
            <a:avLst/>
          </a:prstGeom>
          <a:noFill/>
          <a:ln w="9525">
            <a:solidFill>
              <a:schemeClr val="tx1"/>
            </a:solid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16E0782-385A-4DFC-A071-E374835FDB28}" type="slidenum">
              <a:rPr lang="en-GB" smtClean="0"/>
              <a:pPr/>
              <a:t>13</a:t>
            </a:fld>
            <a:endParaRPr lang="en-GB"/>
          </a:p>
        </p:txBody>
      </p:sp>
      <p:sp>
        <p:nvSpPr>
          <p:cNvPr id="4" name="Title 3"/>
          <p:cNvSpPr>
            <a:spLocks noGrp="1"/>
          </p:cNvSpPr>
          <p:nvPr>
            <p:ph type="title"/>
          </p:nvPr>
        </p:nvSpPr>
        <p:spPr>
          <a:xfrm>
            <a:off x="467544" y="274638"/>
            <a:ext cx="6480944" cy="850106"/>
          </a:xfrm>
        </p:spPr>
        <p:txBody>
          <a:bodyPr/>
          <a:lstStyle/>
          <a:p>
            <a:r>
              <a:rPr lang="en-GB" dirty="0" smtClean="0"/>
              <a:t>Food safety in the news (2)</a:t>
            </a:r>
            <a:endParaRPr lang="en-GB" dirty="0"/>
          </a:p>
        </p:txBody>
      </p:sp>
      <p:pic>
        <p:nvPicPr>
          <p:cNvPr id="21505" name="Picture 1"/>
          <p:cNvPicPr>
            <a:picLocks noChangeAspect="1" noChangeArrowheads="1"/>
          </p:cNvPicPr>
          <p:nvPr/>
        </p:nvPicPr>
        <p:blipFill>
          <a:blip r:embed="rId2" cstate="print"/>
          <a:srcRect/>
          <a:stretch>
            <a:fillRect/>
          </a:stretch>
        </p:blipFill>
        <p:spPr bwMode="auto">
          <a:xfrm rot="21189450">
            <a:off x="309061" y="1591531"/>
            <a:ext cx="6962165" cy="5604398"/>
          </a:xfrm>
          <a:prstGeom prst="rect">
            <a:avLst/>
          </a:prstGeom>
          <a:noFill/>
          <a:ln w="9525">
            <a:solidFill>
              <a:schemeClr val="tx1"/>
            </a:solidFill>
            <a:miter lim="800000"/>
            <a:headEnd/>
            <a:tailEnd/>
          </a:ln>
        </p:spPr>
      </p:pic>
      <p:pic>
        <p:nvPicPr>
          <p:cNvPr id="21506" name="Picture 2"/>
          <p:cNvPicPr>
            <a:picLocks noChangeAspect="1" noChangeArrowheads="1"/>
          </p:cNvPicPr>
          <p:nvPr/>
        </p:nvPicPr>
        <p:blipFill>
          <a:blip r:embed="rId3" cstate="print"/>
          <a:srcRect/>
          <a:stretch>
            <a:fillRect/>
          </a:stretch>
        </p:blipFill>
        <p:spPr bwMode="auto">
          <a:xfrm rot="566737">
            <a:off x="1021722" y="2073828"/>
            <a:ext cx="8013091" cy="5806588"/>
          </a:xfrm>
          <a:prstGeom prst="rect">
            <a:avLst/>
          </a:prstGeom>
          <a:noFill/>
          <a:ln w="9525">
            <a:solidFill>
              <a:schemeClr val="tx1"/>
            </a:solidFill>
            <a:miter lim="800000"/>
            <a:headEnd/>
            <a:tailEnd/>
          </a:ln>
        </p:spPr>
      </p:pic>
      <p:sp>
        <p:nvSpPr>
          <p:cNvPr id="7" name="Oval 6"/>
          <p:cNvSpPr/>
          <p:nvPr/>
        </p:nvSpPr>
        <p:spPr bwMode="auto">
          <a:xfrm>
            <a:off x="539552" y="3861048"/>
            <a:ext cx="6768752" cy="252028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Rdg Vesta" pitchFamily="2" charset="0"/>
            </a:endParaRPr>
          </a:p>
        </p:txBody>
      </p:sp>
      <p:sp>
        <p:nvSpPr>
          <p:cNvPr id="8" name="Oval 7"/>
          <p:cNvSpPr/>
          <p:nvPr/>
        </p:nvSpPr>
        <p:spPr bwMode="auto">
          <a:xfrm rot="644288">
            <a:off x="504665" y="3614663"/>
            <a:ext cx="7558499" cy="2723554"/>
          </a:xfrm>
          <a:prstGeom prst="ellipse">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Rdg Vesta" pitchFamily="2" charset="0"/>
            </a:endParaRPr>
          </a:p>
        </p:txBody>
      </p:sp>
      <p:sp>
        <p:nvSpPr>
          <p:cNvPr id="9" name="TextBox 8"/>
          <p:cNvSpPr txBox="1"/>
          <p:nvPr/>
        </p:nvSpPr>
        <p:spPr>
          <a:xfrm>
            <a:off x="4316186" y="1628481"/>
            <a:ext cx="4216254" cy="769441"/>
          </a:xfrm>
          <a:prstGeom prst="rect">
            <a:avLst/>
          </a:prstGeom>
          <a:solidFill>
            <a:schemeClr val="bg1"/>
          </a:solidFill>
          <a:ln>
            <a:solidFill>
              <a:schemeClr val="tx1"/>
            </a:solidFill>
          </a:ln>
        </p:spPr>
        <p:txBody>
          <a:bodyPr wrap="square" rtlCol="0">
            <a:spAutoFit/>
          </a:bodyPr>
          <a:lstStyle/>
          <a:p>
            <a:r>
              <a:rPr lang="en-GB" sz="4400" b="1" dirty="0" smtClean="0">
                <a:solidFill>
                  <a:srgbClr val="FF0000"/>
                </a:solidFill>
              </a:rPr>
              <a:t>2.1% warnings</a:t>
            </a:r>
            <a:endParaRPr lang="en-GB" sz="4400" b="1" dirty="0">
              <a:solidFill>
                <a:srgbClr val="FF0000"/>
              </a:solidFill>
            </a:endParaRPr>
          </a:p>
        </p:txBody>
      </p:sp>
      <p:sp>
        <p:nvSpPr>
          <p:cNvPr id="10" name="TextBox 9"/>
          <p:cNvSpPr txBox="1"/>
          <p:nvPr/>
        </p:nvSpPr>
        <p:spPr>
          <a:xfrm>
            <a:off x="4355976" y="2564904"/>
            <a:ext cx="4176464" cy="769441"/>
          </a:xfrm>
          <a:prstGeom prst="rect">
            <a:avLst/>
          </a:prstGeom>
          <a:solidFill>
            <a:schemeClr val="bg1"/>
          </a:solidFill>
          <a:ln>
            <a:solidFill>
              <a:schemeClr val="tx1"/>
            </a:solidFill>
          </a:ln>
        </p:spPr>
        <p:txBody>
          <a:bodyPr wrap="square" rtlCol="0">
            <a:spAutoFit/>
          </a:bodyPr>
          <a:lstStyle/>
          <a:p>
            <a:r>
              <a:rPr lang="en-GB" sz="4400" b="1" dirty="0" smtClean="0">
                <a:solidFill>
                  <a:srgbClr val="FF0000"/>
                </a:solidFill>
              </a:rPr>
              <a:t>0.3% shut down</a:t>
            </a:r>
            <a:endParaRPr lang="en-GB" sz="4400" b="1" dirty="0">
              <a:solidFill>
                <a:srgbClr val="FF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908720"/>
            <a:ext cx="8147248" cy="5034880"/>
          </a:xfrm>
        </p:spPr>
        <p:txBody>
          <a:bodyPr/>
          <a:lstStyle/>
          <a:p>
            <a:pPr>
              <a:buNone/>
            </a:pPr>
            <a:r>
              <a:rPr lang="en-GB" b="1" dirty="0" smtClean="0"/>
              <a:t>FAO Guidelines to assess capacity building needs</a:t>
            </a:r>
            <a:r>
              <a:rPr lang="en-GB" sz="1800" dirty="0" smtClean="0"/>
              <a:t> (FAO, 2006)</a:t>
            </a:r>
            <a:endParaRPr lang="en-GB" dirty="0" smtClean="0"/>
          </a:p>
          <a:p>
            <a:r>
              <a:rPr lang="en-GB" b="1" dirty="0" smtClean="0"/>
              <a:t>S</a:t>
            </a:r>
            <a:r>
              <a:rPr lang="en-GB" dirty="0" smtClean="0"/>
              <a:t>trengths</a:t>
            </a:r>
          </a:p>
          <a:p>
            <a:r>
              <a:rPr lang="en-GB" b="1" dirty="0" smtClean="0"/>
              <a:t>W</a:t>
            </a:r>
            <a:r>
              <a:rPr lang="en-GB" dirty="0" smtClean="0"/>
              <a:t>eaknesses</a:t>
            </a:r>
          </a:p>
          <a:p>
            <a:r>
              <a:rPr lang="en-GB" b="1" dirty="0" smtClean="0"/>
              <a:t>O</a:t>
            </a:r>
            <a:r>
              <a:rPr lang="en-GB" dirty="0" smtClean="0"/>
              <a:t>pportunities</a:t>
            </a:r>
          </a:p>
          <a:p>
            <a:r>
              <a:rPr lang="en-GB" b="1" dirty="0" smtClean="0"/>
              <a:t>T</a:t>
            </a:r>
            <a:r>
              <a:rPr lang="en-GB" dirty="0" smtClean="0"/>
              <a:t>hreats</a:t>
            </a:r>
            <a:endParaRPr lang="en-GB" dirty="0"/>
          </a:p>
        </p:txBody>
      </p:sp>
      <p:sp>
        <p:nvSpPr>
          <p:cNvPr id="3" name="Slide Number Placeholder 2"/>
          <p:cNvSpPr>
            <a:spLocks noGrp="1"/>
          </p:cNvSpPr>
          <p:nvPr>
            <p:ph type="sldNum" sz="quarter" idx="10"/>
          </p:nvPr>
        </p:nvSpPr>
        <p:spPr/>
        <p:txBody>
          <a:bodyPr/>
          <a:lstStyle/>
          <a:p>
            <a:fld id="{E16E0782-385A-4DFC-A071-E374835FDB28}" type="slidenum">
              <a:rPr lang="en-GB" smtClean="0"/>
              <a:pPr/>
              <a:t>14</a:t>
            </a:fld>
            <a:endParaRPr lang="en-GB"/>
          </a:p>
        </p:txBody>
      </p:sp>
      <p:sp>
        <p:nvSpPr>
          <p:cNvPr id="4" name="Title 3"/>
          <p:cNvSpPr>
            <a:spLocks noGrp="1"/>
          </p:cNvSpPr>
          <p:nvPr>
            <p:ph type="title"/>
          </p:nvPr>
        </p:nvSpPr>
        <p:spPr>
          <a:xfrm>
            <a:off x="539552" y="274638"/>
            <a:ext cx="6408936" cy="562074"/>
          </a:xfrm>
        </p:spPr>
        <p:txBody>
          <a:bodyPr/>
          <a:lstStyle/>
          <a:p>
            <a:r>
              <a:rPr lang="en-GB" dirty="0" smtClean="0"/>
              <a:t>SWOT analysis</a:t>
            </a:r>
            <a:endParaRPr lang="en-GB" dirty="0"/>
          </a:p>
        </p:txBody>
      </p:sp>
      <p:pic>
        <p:nvPicPr>
          <p:cNvPr id="1026" name="Picture 2"/>
          <p:cNvPicPr>
            <a:picLocks noChangeAspect="1" noChangeArrowheads="1"/>
          </p:cNvPicPr>
          <p:nvPr/>
        </p:nvPicPr>
        <p:blipFill>
          <a:blip r:embed="rId2" cstate="print"/>
          <a:srcRect/>
          <a:stretch>
            <a:fillRect/>
          </a:stretch>
        </p:blipFill>
        <p:spPr bwMode="auto">
          <a:xfrm rot="653953">
            <a:off x="6613141" y="1543405"/>
            <a:ext cx="2481765" cy="3546972"/>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259632" y="3429000"/>
            <a:ext cx="6311839" cy="3234599"/>
          </a:xfrm>
          <a:prstGeom prst="rect">
            <a:avLst/>
          </a:prstGeom>
          <a:noFill/>
          <a:ln w="9525">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UAE and HACCP:</a:t>
            </a:r>
            <a:br>
              <a:rPr lang="en-GB" dirty="0" smtClean="0"/>
            </a:br>
            <a:r>
              <a:rPr lang="en-GB" sz="3200" b="1" dirty="0" smtClean="0"/>
              <a:t>(1) Government commitment and leadership</a:t>
            </a:r>
            <a:endParaRPr lang="en-GB" b="1" dirty="0"/>
          </a:p>
        </p:txBody>
      </p:sp>
      <p:sp>
        <p:nvSpPr>
          <p:cNvPr id="5" name="Text Placeholder 4"/>
          <p:cNvSpPr>
            <a:spLocks noGrp="1"/>
          </p:cNvSpPr>
          <p:nvPr>
            <p:ph type="body" idx="1"/>
          </p:nvPr>
        </p:nvSpPr>
        <p:spPr>
          <a:xfrm>
            <a:off x="323528" y="1535113"/>
            <a:ext cx="4173860" cy="639762"/>
          </a:xfrm>
        </p:spPr>
        <p:txBody>
          <a:bodyPr/>
          <a:lstStyle/>
          <a:p>
            <a:r>
              <a:rPr lang="en-GB" dirty="0" smtClean="0"/>
              <a:t>Strengths</a:t>
            </a:r>
            <a:endParaRPr lang="en-GB" dirty="0"/>
          </a:p>
        </p:txBody>
      </p:sp>
      <p:sp>
        <p:nvSpPr>
          <p:cNvPr id="6" name="Content Placeholder 5"/>
          <p:cNvSpPr>
            <a:spLocks noGrp="1"/>
          </p:cNvSpPr>
          <p:nvPr>
            <p:ph sz="half" idx="2"/>
          </p:nvPr>
        </p:nvSpPr>
        <p:spPr>
          <a:xfrm>
            <a:off x="251520" y="2174875"/>
            <a:ext cx="4752528" cy="3951288"/>
          </a:xfrm>
        </p:spPr>
        <p:txBody>
          <a:bodyPr/>
          <a:lstStyle/>
          <a:p>
            <a:r>
              <a:rPr lang="en-GB" sz="2000" dirty="0" smtClean="0"/>
              <a:t>Competent staff</a:t>
            </a:r>
          </a:p>
          <a:p>
            <a:r>
              <a:rPr lang="en-GB" sz="2000" dirty="0" smtClean="0"/>
              <a:t>Electronic services and computerized systems for food inspections</a:t>
            </a:r>
          </a:p>
          <a:p>
            <a:r>
              <a:rPr lang="en-GB" sz="2000" dirty="0" smtClean="0"/>
              <a:t>Positive partnership with the major stakeholders</a:t>
            </a:r>
          </a:p>
          <a:p>
            <a:r>
              <a:rPr lang="en-GB" sz="2000" dirty="0" smtClean="0"/>
              <a:t>Government communicates with industry representatives and with consumers through food safety campaigns</a:t>
            </a:r>
          </a:p>
          <a:p>
            <a:r>
              <a:rPr lang="en-GB" sz="2000" dirty="0" smtClean="0"/>
              <a:t>Annual International Food Safety Conference</a:t>
            </a:r>
            <a:endParaRPr lang="en-GB" dirty="0"/>
          </a:p>
        </p:txBody>
      </p:sp>
      <p:sp>
        <p:nvSpPr>
          <p:cNvPr id="7" name="Text Placeholder 6"/>
          <p:cNvSpPr>
            <a:spLocks noGrp="1"/>
          </p:cNvSpPr>
          <p:nvPr>
            <p:ph type="body" sz="quarter" idx="3"/>
          </p:nvPr>
        </p:nvSpPr>
        <p:spPr>
          <a:xfrm>
            <a:off x="5220072" y="1535113"/>
            <a:ext cx="3466728" cy="639762"/>
          </a:xfrm>
        </p:spPr>
        <p:txBody>
          <a:bodyPr/>
          <a:lstStyle/>
          <a:p>
            <a:r>
              <a:rPr lang="en-GB" dirty="0" smtClean="0"/>
              <a:t>Weaknesses</a:t>
            </a:r>
            <a:endParaRPr lang="en-GB" dirty="0"/>
          </a:p>
        </p:txBody>
      </p:sp>
      <p:sp>
        <p:nvSpPr>
          <p:cNvPr id="8" name="Content Placeholder 7"/>
          <p:cNvSpPr>
            <a:spLocks noGrp="1"/>
          </p:cNvSpPr>
          <p:nvPr>
            <p:ph sz="quarter" idx="4"/>
          </p:nvPr>
        </p:nvSpPr>
        <p:spPr>
          <a:xfrm>
            <a:off x="5220072" y="2174875"/>
            <a:ext cx="3466728" cy="3951288"/>
          </a:xfrm>
        </p:spPr>
        <p:txBody>
          <a:bodyPr/>
          <a:lstStyle/>
          <a:p>
            <a:r>
              <a:rPr lang="en-GB" sz="2000" dirty="0" smtClean="0"/>
              <a:t>Limitations in scientific and technical expertise in the region</a:t>
            </a:r>
          </a:p>
          <a:p>
            <a:r>
              <a:rPr lang="en-GB" sz="2000" dirty="0" smtClean="0"/>
              <a:t>Government still depends on 3rd party certifications for HACCP</a:t>
            </a:r>
            <a:endParaRPr lang="en-GB" sz="2000" dirty="0"/>
          </a:p>
        </p:txBody>
      </p:sp>
      <p:sp>
        <p:nvSpPr>
          <p:cNvPr id="3" name="Slide Number Placeholder 2"/>
          <p:cNvSpPr>
            <a:spLocks noGrp="1"/>
          </p:cNvSpPr>
          <p:nvPr>
            <p:ph type="sldNum" sz="quarter" idx="10"/>
          </p:nvPr>
        </p:nvSpPr>
        <p:spPr/>
        <p:txBody>
          <a:bodyPr/>
          <a:lstStyle/>
          <a:p>
            <a:fld id="{E16E0782-385A-4DFC-A071-E374835FDB28}" type="slidenum">
              <a:rPr lang="en-GB" smtClean="0"/>
              <a:pPr/>
              <a:t>15</a:t>
            </a:fld>
            <a:endParaRPr lang="en-GB"/>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UAE and HACCP:</a:t>
            </a:r>
            <a:br>
              <a:rPr lang="en-GB" dirty="0" smtClean="0"/>
            </a:br>
            <a:r>
              <a:rPr lang="en-GB" sz="3200" b="1" dirty="0" smtClean="0"/>
              <a:t>(1) Government commitment and leadership</a:t>
            </a:r>
            <a:endParaRPr lang="en-GB" b="1" dirty="0"/>
          </a:p>
        </p:txBody>
      </p:sp>
      <p:sp>
        <p:nvSpPr>
          <p:cNvPr id="5" name="Text Placeholder 4"/>
          <p:cNvSpPr>
            <a:spLocks noGrp="1"/>
          </p:cNvSpPr>
          <p:nvPr>
            <p:ph type="body" idx="1"/>
          </p:nvPr>
        </p:nvSpPr>
        <p:spPr>
          <a:xfrm>
            <a:off x="323528" y="1535113"/>
            <a:ext cx="4173860" cy="639762"/>
          </a:xfrm>
        </p:spPr>
        <p:txBody>
          <a:bodyPr/>
          <a:lstStyle/>
          <a:p>
            <a:r>
              <a:rPr lang="en-GB" dirty="0" smtClean="0"/>
              <a:t>Opportunities</a:t>
            </a:r>
            <a:endParaRPr lang="en-GB" dirty="0"/>
          </a:p>
        </p:txBody>
      </p:sp>
      <p:sp>
        <p:nvSpPr>
          <p:cNvPr id="6" name="Content Placeholder 5"/>
          <p:cNvSpPr>
            <a:spLocks noGrp="1"/>
          </p:cNvSpPr>
          <p:nvPr>
            <p:ph sz="half" idx="2"/>
          </p:nvPr>
        </p:nvSpPr>
        <p:spPr>
          <a:xfrm>
            <a:off x="251520" y="2174875"/>
            <a:ext cx="4752528" cy="3951288"/>
          </a:xfrm>
        </p:spPr>
        <p:txBody>
          <a:bodyPr/>
          <a:lstStyle/>
          <a:p>
            <a:r>
              <a:rPr lang="en-US" sz="2000" dirty="0" smtClean="0"/>
              <a:t>Availability of funds and full government commitment for investment in health</a:t>
            </a:r>
          </a:p>
          <a:p>
            <a:r>
              <a:rPr lang="en-US" sz="2000" dirty="0" smtClean="0"/>
              <a:t>Since the country is a federal state regionalization and decentralization are facilitated</a:t>
            </a:r>
          </a:p>
          <a:p>
            <a:r>
              <a:rPr lang="en-US" sz="2000" dirty="0" smtClean="0"/>
              <a:t>Recent food safety threats have increased attention to food safety and quality</a:t>
            </a:r>
          </a:p>
          <a:p>
            <a:r>
              <a:rPr lang="en-US" sz="2000" dirty="0" smtClean="0"/>
              <a:t>Membership in the International Association of Food Protection (IAFP)</a:t>
            </a:r>
            <a:endParaRPr lang="en-GB" sz="2000" dirty="0"/>
          </a:p>
        </p:txBody>
      </p:sp>
      <p:sp>
        <p:nvSpPr>
          <p:cNvPr id="7" name="Text Placeholder 6"/>
          <p:cNvSpPr>
            <a:spLocks noGrp="1"/>
          </p:cNvSpPr>
          <p:nvPr>
            <p:ph type="body" sz="quarter" idx="3"/>
          </p:nvPr>
        </p:nvSpPr>
        <p:spPr>
          <a:xfrm>
            <a:off x="5220072" y="1535113"/>
            <a:ext cx="3466728" cy="639762"/>
          </a:xfrm>
        </p:spPr>
        <p:txBody>
          <a:bodyPr/>
          <a:lstStyle/>
          <a:p>
            <a:r>
              <a:rPr lang="en-GB" dirty="0" smtClean="0"/>
              <a:t>Threats</a:t>
            </a:r>
            <a:endParaRPr lang="en-GB" dirty="0"/>
          </a:p>
        </p:txBody>
      </p:sp>
      <p:sp>
        <p:nvSpPr>
          <p:cNvPr id="8" name="Content Placeholder 7"/>
          <p:cNvSpPr>
            <a:spLocks noGrp="1"/>
          </p:cNvSpPr>
          <p:nvPr>
            <p:ph sz="quarter" idx="4"/>
          </p:nvPr>
        </p:nvSpPr>
        <p:spPr>
          <a:xfrm>
            <a:off x="5220072" y="2174875"/>
            <a:ext cx="3466728" cy="3951288"/>
          </a:xfrm>
        </p:spPr>
        <p:txBody>
          <a:bodyPr/>
          <a:lstStyle/>
          <a:p>
            <a:r>
              <a:rPr lang="en-US" sz="2000" dirty="0" smtClean="0"/>
              <a:t>More than 90% of the foods are imported</a:t>
            </a:r>
          </a:p>
          <a:p>
            <a:r>
              <a:rPr lang="en-US" sz="2000" dirty="0" smtClean="0"/>
              <a:t>Imports in terms of tons are on the rise</a:t>
            </a:r>
            <a:endParaRPr lang="en-GB" sz="2000" dirty="0"/>
          </a:p>
        </p:txBody>
      </p:sp>
      <p:sp>
        <p:nvSpPr>
          <p:cNvPr id="3" name="Slide Number Placeholder 2"/>
          <p:cNvSpPr>
            <a:spLocks noGrp="1"/>
          </p:cNvSpPr>
          <p:nvPr>
            <p:ph type="sldNum" sz="quarter" idx="10"/>
          </p:nvPr>
        </p:nvSpPr>
        <p:spPr/>
        <p:txBody>
          <a:bodyPr/>
          <a:lstStyle/>
          <a:p>
            <a:fld id="{E16E0782-385A-4DFC-A071-E374835FDB28}" type="slidenum">
              <a:rPr lang="en-GB" smtClean="0"/>
              <a:pPr/>
              <a:t>16</a:t>
            </a:fld>
            <a:endParaRPr lang="en-GB"/>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UAE and HACCP:</a:t>
            </a:r>
            <a:br>
              <a:rPr lang="en-GB" dirty="0" smtClean="0"/>
            </a:br>
            <a:r>
              <a:rPr lang="en-GB" sz="3200" b="1" dirty="0" smtClean="0"/>
              <a:t>(2) Appropriate legislation and enforcement</a:t>
            </a:r>
            <a:endParaRPr lang="en-GB" b="1" dirty="0"/>
          </a:p>
        </p:txBody>
      </p:sp>
      <p:sp>
        <p:nvSpPr>
          <p:cNvPr id="5" name="Text Placeholder 4"/>
          <p:cNvSpPr>
            <a:spLocks noGrp="1"/>
          </p:cNvSpPr>
          <p:nvPr>
            <p:ph type="body" idx="1"/>
          </p:nvPr>
        </p:nvSpPr>
        <p:spPr>
          <a:xfrm>
            <a:off x="323528" y="1535113"/>
            <a:ext cx="4173860" cy="639762"/>
          </a:xfrm>
        </p:spPr>
        <p:txBody>
          <a:bodyPr/>
          <a:lstStyle/>
          <a:p>
            <a:r>
              <a:rPr lang="en-GB" dirty="0" smtClean="0"/>
              <a:t>Strengths</a:t>
            </a:r>
            <a:endParaRPr lang="en-GB" dirty="0"/>
          </a:p>
        </p:txBody>
      </p:sp>
      <p:sp>
        <p:nvSpPr>
          <p:cNvPr id="6" name="Content Placeholder 5"/>
          <p:cNvSpPr>
            <a:spLocks noGrp="1"/>
          </p:cNvSpPr>
          <p:nvPr>
            <p:ph sz="half" idx="2"/>
          </p:nvPr>
        </p:nvSpPr>
        <p:spPr>
          <a:xfrm>
            <a:off x="251520" y="2174875"/>
            <a:ext cx="4824536" cy="3951288"/>
          </a:xfrm>
        </p:spPr>
        <p:txBody>
          <a:bodyPr/>
          <a:lstStyle/>
          <a:p>
            <a:r>
              <a:rPr lang="en-GB" dirty="0" smtClean="0"/>
              <a:t>Regulatory policy changes are being made</a:t>
            </a:r>
          </a:p>
          <a:p>
            <a:r>
              <a:rPr lang="en-GB" dirty="0" smtClean="0"/>
              <a:t>Food sector is operating according to Codex General Principles of Food Hygiene</a:t>
            </a:r>
          </a:p>
          <a:p>
            <a:r>
              <a:rPr lang="en-GB" dirty="0" smtClean="0"/>
              <a:t>Recommendations from Codex are used for decision-making</a:t>
            </a:r>
          </a:p>
          <a:p>
            <a:r>
              <a:rPr lang="en-GB" dirty="0" smtClean="0"/>
              <a:t>HACCP is mandatory in large food manufacturers, catering companies and large hotels</a:t>
            </a:r>
            <a:endParaRPr lang="en-GB" dirty="0"/>
          </a:p>
        </p:txBody>
      </p:sp>
      <p:sp>
        <p:nvSpPr>
          <p:cNvPr id="7" name="Text Placeholder 6"/>
          <p:cNvSpPr>
            <a:spLocks noGrp="1"/>
          </p:cNvSpPr>
          <p:nvPr>
            <p:ph type="body" sz="quarter" idx="3"/>
          </p:nvPr>
        </p:nvSpPr>
        <p:spPr>
          <a:xfrm>
            <a:off x="5220072" y="1535113"/>
            <a:ext cx="3466728" cy="639762"/>
          </a:xfrm>
        </p:spPr>
        <p:txBody>
          <a:bodyPr/>
          <a:lstStyle/>
          <a:p>
            <a:r>
              <a:rPr lang="en-GB" dirty="0" smtClean="0"/>
              <a:t>Weaknesses</a:t>
            </a:r>
            <a:endParaRPr lang="en-GB" dirty="0"/>
          </a:p>
        </p:txBody>
      </p:sp>
      <p:sp>
        <p:nvSpPr>
          <p:cNvPr id="8" name="Content Placeholder 7"/>
          <p:cNvSpPr>
            <a:spLocks noGrp="1"/>
          </p:cNvSpPr>
          <p:nvPr>
            <p:ph sz="quarter" idx="4"/>
          </p:nvPr>
        </p:nvSpPr>
        <p:spPr>
          <a:xfrm>
            <a:off x="5220072" y="2174875"/>
            <a:ext cx="3466728" cy="3951288"/>
          </a:xfrm>
        </p:spPr>
        <p:txBody>
          <a:bodyPr/>
          <a:lstStyle/>
          <a:p>
            <a:r>
              <a:rPr lang="en-GB" sz="2000" dirty="0" smtClean="0"/>
              <a:t>Food laws do not encompass risk principles to a great deal</a:t>
            </a:r>
          </a:p>
          <a:p>
            <a:r>
              <a:rPr lang="en-GB" sz="2000" dirty="0" smtClean="0"/>
              <a:t>HACCP is not yet mandatory for imported foods</a:t>
            </a:r>
          </a:p>
          <a:p>
            <a:endParaRPr lang="en-GB" sz="2000" dirty="0"/>
          </a:p>
        </p:txBody>
      </p:sp>
      <p:sp>
        <p:nvSpPr>
          <p:cNvPr id="3" name="Slide Number Placeholder 2"/>
          <p:cNvSpPr>
            <a:spLocks noGrp="1"/>
          </p:cNvSpPr>
          <p:nvPr>
            <p:ph type="sldNum" sz="quarter" idx="10"/>
          </p:nvPr>
        </p:nvSpPr>
        <p:spPr/>
        <p:txBody>
          <a:bodyPr/>
          <a:lstStyle/>
          <a:p>
            <a:fld id="{E16E0782-385A-4DFC-A071-E374835FDB28}" type="slidenum">
              <a:rPr lang="en-GB" smtClean="0"/>
              <a:pPr/>
              <a:t>17</a:t>
            </a:fld>
            <a:endParaRPr lang="en-GB"/>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UAE and HACCP:</a:t>
            </a:r>
            <a:br>
              <a:rPr lang="en-GB" dirty="0" smtClean="0"/>
            </a:br>
            <a:r>
              <a:rPr lang="en-GB" sz="3200" b="1" dirty="0" smtClean="0"/>
              <a:t>(2) Appropriate legislation and enforcement</a:t>
            </a:r>
            <a:endParaRPr lang="en-GB" b="1" dirty="0"/>
          </a:p>
        </p:txBody>
      </p:sp>
      <p:sp>
        <p:nvSpPr>
          <p:cNvPr id="5" name="Text Placeholder 4"/>
          <p:cNvSpPr>
            <a:spLocks noGrp="1"/>
          </p:cNvSpPr>
          <p:nvPr>
            <p:ph type="body" idx="1"/>
          </p:nvPr>
        </p:nvSpPr>
        <p:spPr>
          <a:xfrm>
            <a:off x="323528" y="1535113"/>
            <a:ext cx="4173860" cy="639762"/>
          </a:xfrm>
        </p:spPr>
        <p:txBody>
          <a:bodyPr/>
          <a:lstStyle/>
          <a:p>
            <a:r>
              <a:rPr lang="en-GB" dirty="0" smtClean="0"/>
              <a:t>Opportunities</a:t>
            </a:r>
            <a:endParaRPr lang="en-GB" dirty="0"/>
          </a:p>
        </p:txBody>
      </p:sp>
      <p:sp>
        <p:nvSpPr>
          <p:cNvPr id="6" name="Content Placeholder 5"/>
          <p:cNvSpPr>
            <a:spLocks noGrp="1"/>
          </p:cNvSpPr>
          <p:nvPr>
            <p:ph sz="half" idx="2"/>
          </p:nvPr>
        </p:nvSpPr>
        <p:spPr>
          <a:xfrm>
            <a:off x="251520" y="2174875"/>
            <a:ext cx="4824536" cy="3951288"/>
          </a:xfrm>
        </p:spPr>
        <p:txBody>
          <a:bodyPr/>
          <a:lstStyle/>
          <a:p>
            <a:r>
              <a:rPr lang="en-US" sz="2000" dirty="0" smtClean="0"/>
              <a:t>Plans to implement a new federal food law to unify food control across all emirates</a:t>
            </a:r>
          </a:p>
          <a:p>
            <a:r>
              <a:rPr lang="en-US" sz="2000" dirty="0" smtClean="0"/>
              <a:t>Plans to develop a new food code to incorporate pre-requisite programmes for implementing effective food safety management systems</a:t>
            </a:r>
          </a:p>
          <a:p>
            <a:r>
              <a:rPr lang="en-US" sz="2000" dirty="0" smtClean="0"/>
              <a:t>Efforts to harmonize national standards with Codex</a:t>
            </a:r>
            <a:endParaRPr lang="en-GB" sz="2000" dirty="0"/>
          </a:p>
        </p:txBody>
      </p:sp>
      <p:sp>
        <p:nvSpPr>
          <p:cNvPr id="7" name="Text Placeholder 6"/>
          <p:cNvSpPr>
            <a:spLocks noGrp="1"/>
          </p:cNvSpPr>
          <p:nvPr>
            <p:ph type="body" sz="quarter" idx="3"/>
          </p:nvPr>
        </p:nvSpPr>
        <p:spPr>
          <a:xfrm>
            <a:off x="5220072" y="1535113"/>
            <a:ext cx="3466728" cy="639762"/>
          </a:xfrm>
        </p:spPr>
        <p:txBody>
          <a:bodyPr/>
          <a:lstStyle/>
          <a:p>
            <a:r>
              <a:rPr lang="en-GB" dirty="0" smtClean="0"/>
              <a:t>Threats</a:t>
            </a:r>
            <a:endParaRPr lang="en-GB" dirty="0"/>
          </a:p>
        </p:txBody>
      </p:sp>
      <p:sp>
        <p:nvSpPr>
          <p:cNvPr id="8" name="Content Placeholder 7"/>
          <p:cNvSpPr>
            <a:spLocks noGrp="1"/>
          </p:cNvSpPr>
          <p:nvPr>
            <p:ph sz="quarter" idx="4"/>
          </p:nvPr>
        </p:nvSpPr>
        <p:spPr>
          <a:xfrm>
            <a:off x="5220072" y="2174875"/>
            <a:ext cx="3466728" cy="3951288"/>
          </a:xfrm>
        </p:spPr>
        <p:txBody>
          <a:bodyPr/>
          <a:lstStyle/>
          <a:p>
            <a:r>
              <a:rPr lang="en-US" sz="2000" dirty="0" smtClean="0"/>
              <a:t>HACCP is not mandatory in most of the countries that the UAE imports food from</a:t>
            </a:r>
            <a:endParaRPr lang="en-GB" sz="2000" dirty="0"/>
          </a:p>
        </p:txBody>
      </p:sp>
      <p:sp>
        <p:nvSpPr>
          <p:cNvPr id="3" name="Slide Number Placeholder 2"/>
          <p:cNvSpPr>
            <a:spLocks noGrp="1"/>
          </p:cNvSpPr>
          <p:nvPr>
            <p:ph type="sldNum" sz="quarter" idx="10"/>
          </p:nvPr>
        </p:nvSpPr>
        <p:spPr/>
        <p:txBody>
          <a:bodyPr/>
          <a:lstStyle/>
          <a:p>
            <a:fld id="{E16E0782-385A-4DFC-A071-E374835FDB28}" type="slidenum">
              <a:rPr lang="en-GB" smtClean="0"/>
              <a:pPr/>
              <a:t>18</a:t>
            </a:fld>
            <a:endParaRPr lang="en-GB"/>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UAE and HACCP:</a:t>
            </a:r>
            <a:br>
              <a:rPr lang="en-GB" dirty="0" smtClean="0"/>
            </a:br>
            <a:r>
              <a:rPr lang="en-GB" sz="3200" b="1" dirty="0" smtClean="0"/>
              <a:t>(3) Food safety risks</a:t>
            </a:r>
            <a:endParaRPr lang="en-GB" b="1" dirty="0"/>
          </a:p>
        </p:txBody>
      </p:sp>
      <p:sp>
        <p:nvSpPr>
          <p:cNvPr id="5" name="Text Placeholder 4"/>
          <p:cNvSpPr>
            <a:spLocks noGrp="1"/>
          </p:cNvSpPr>
          <p:nvPr>
            <p:ph type="body" idx="1"/>
          </p:nvPr>
        </p:nvSpPr>
        <p:spPr>
          <a:xfrm>
            <a:off x="323528" y="1535113"/>
            <a:ext cx="4173860" cy="639762"/>
          </a:xfrm>
        </p:spPr>
        <p:txBody>
          <a:bodyPr/>
          <a:lstStyle/>
          <a:p>
            <a:r>
              <a:rPr lang="en-GB" dirty="0" smtClean="0"/>
              <a:t>Strengths</a:t>
            </a:r>
            <a:endParaRPr lang="en-GB" dirty="0"/>
          </a:p>
        </p:txBody>
      </p:sp>
      <p:sp>
        <p:nvSpPr>
          <p:cNvPr id="6" name="Content Placeholder 5"/>
          <p:cNvSpPr>
            <a:spLocks noGrp="1"/>
          </p:cNvSpPr>
          <p:nvPr>
            <p:ph sz="half" idx="2"/>
          </p:nvPr>
        </p:nvSpPr>
        <p:spPr>
          <a:xfrm>
            <a:off x="251520" y="2174875"/>
            <a:ext cx="4752528" cy="3951288"/>
          </a:xfrm>
        </p:spPr>
        <p:txBody>
          <a:bodyPr/>
          <a:lstStyle/>
          <a:p>
            <a:r>
              <a:rPr lang="en-GB" sz="2000" dirty="0" smtClean="0"/>
              <a:t>Introduction of risk-based inspections</a:t>
            </a:r>
          </a:p>
          <a:p>
            <a:r>
              <a:rPr lang="en-GB" sz="2000" dirty="0" smtClean="0"/>
              <a:t>Food inspectors are trained to identify risk factors and advise appropriate corrective actions</a:t>
            </a:r>
          </a:p>
          <a:p>
            <a:r>
              <a:rPr lang="en-GB" sz="2000" dirty="0" smtClean="0"/>
              <a:t>Training of inspectors to use risk-based inspections in smaller businesses as well</a:t>
            </a:r>
            <a:endParaRPr lang="en-GB" sz="2000" dirty="0"/>
          </a:p>
        </p:txBody>
      </p:sp>
      <p:sp>
        <p:nvSpPr>
          <p:cNvPr id="7" name="Text Placeholder 6"/>
          <p:cNvSpPr>
            <a:spLocks noGrp="1"/>
          </p:cNvSpPr>
          <p:nvPr>
            <p:ph type="body" sz="quarter" idx="3"/>
          </p:nvPr>
        </p:nvSpPr>
        <p:spPr>
          <a:xfrm>
            <a:off x="5220072" y="1535113"/>
            <a:ext cx="3466728" cy="639762"/>
          </a:xfrm>
        </p:spPr>
        <p:txBody>
          <a:bodyPr/>
          <a:lstStyle/>
          <a:p>
            <a:r>
              <a:rPr lang="en-GB" dirty="0" smtClean="0"/>
              <a:t>Weaknesses</a:t>
            </a:r>
            <a:endParaRPr lang="en-GB" dirty="0"/>
          </a:p>
        </p:txBody>
      </p:sp>
      <p:sp>
        <p:nvSpPr>
          <p:cNvPr id="8" name="Content Placeholder 7"/>
          <p:cNvSpPr>
            <a:spLocks noGrp="1"/>
          </p:cNvSpPr>
          <p:nvPr>
            <p:ph sz="quarter" idx="4"/>
          </p:nvPr>
        </p:nvSpPr>
        <p:spPr>
          <a:xfrm>
            <a:off x="5220072" y="2174875"/>
            <a:ext cx="3466728" cy="3951288"/>
          </a:xfrm>
        </p:spPr>
        <p:txBody>
          <a:bodyPr/>
          <a:lstStyle/>
          <a:p>
            <a:r>
              <a:rPr lang="en-GB" sz="2000" dirty="0" smtClean="0"/>
              <a:t>Food-borne disease surveillance is lacking</a:t>
            </a:r>
          </a:p>
          <a:p>
            <a:r>
              <a:rPr lang="en-GB" sz="2000" dirty="0" smtClean="0"/>
              <a:t>The application of risk analysis is not yet strong</a:t>
            </a:r>
            <a:endParaRPr lang="en-GB" sz="2000" dirty="0"/>
          </a:p>
        </p:txBody>
      </p:sp>
      <p:sp>
        <p:nvSpPr>
          <p:cNvPr id="3" name="Slide Number Placeholder 2"/>
          <p:cNvSpPr>
            <a:spLocks noGrp="1"/>
          </p:cNvSpPr>
          <p:nvPr>
            <p:ph type="sldNum" sz="quarter" idx="10"/>
          </p:nvPr>
        </p:nvSpPr>
        <p:spPr/>
        <p:txBody>
          <a:bodyPr/>
          <a:lstStyle/>
          <a:p>
            <a:fld id="{E16E0782-385A-4DFC-A071-E374835FDB28}" type="slidenum">
              <a:rPr lang="en-GB" smtClean="0"/>
              <a:pPr/>
              <a:t>19</a:t>
            </a:fld>
            <a:endParaRPr lang="en-GB"/>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5" name="Rectangle 3"/>
          <p:cNvSpPr>
            <a:spLocks noGrp="1" noChangeArrowheads="1"/>
          </p:cNvSpPr>
          <p:nvPr>
            <p:ph idx="1"/>
          </p:nvPr>
        </p:nvSpPr>
        <p:spPr/>
        <p:txBody>
          <a:bodyPr/>
          <a:lstStyle/>
          <a:p>
            <a:r>
              <a:rPr lang="en-US" dirty="0" smtClean="0"/>
              <a:t>Introduction</a:t>
            </a:r>
          </a:p>
          <a:p>
            <a:r>
              <a:rPr lang="en-US" dirty="0" smtClean="0"/>
              <a:t>International guidance on HACCP implementation</a:t>
            </a:r>
          </a:p>
          <a:p>
            <a:r>
              <a:rPr lang="en-US" dirty="0" smtClean="0"/>
              <a:t>Food control in the UAE</a:t>
            </a:r>
          </a:p>
          <a:p>
            <a:r>
              <a:rPr lang="en-US" dirty="0" smtClean="0"/>
              <a:t>HACCP in the UAE</a:t>
            </a:r>
          </a:p>
          <a:p>
            <a:r>
              <a:rPr lang="en-US" dirty="0" smtClean="0"/>
              <a:t>Conclusions</a:t>
            </a:r>
            <a:endParaRPr lang="en-US" dirty="0"/>
          </a:p>
        </p:txBody>
      </p:sp>
      <p:sp>
        <p:nvSpPr>
          <p:cNvPr id="4" name="Slide Number Placeholder 3"/>
          <p:cNvSpPr>
            <a:spLocks noGrp="1"/>
          </p:cNvSpPr>
          <p:nvPr>
            <p:ph type="sldNum" sz="quarter" idx="10"/>
          </p:nvPr>
        </p:nvSpPr>
        <p:spPr/>
        <p:txBody>
          <a:bodyPr/>
          <a:lstStyle/>
          <a:p>
            <a:fld id="{DF56BBE8-7529-4923-B74F-E97ADAC69F2B}" type="slidenum">
              <a:rPr lang="en-GB"/>
              <a:pPr/>
              <a:t>2</a:t>
            </a:fld>
            <a:endParaRPr lang="en-GB"/>
          </a:p>
        </p:txBody>
      </p:sp>
      <p:sp>
        <p:nvSpPr>
          <p:cNvPr id="535554" name="Rectangle 2"/>
          <p:cNvSpPr>
            <a:spLocks noGrp="1" noChangeArrowheads="1"/>
          </p:cNvSpPr>
          <p:nvPr>
            <p:ph type="title"/>
          </p:nvPr>
        </p:nvSpPr>
        <p:spPr>
          <a:xfrm>
            <a:off x="683568" y="188640"/>
            <a:ext cx="5724128" cy="1268760"/>
          </a:xfrm>
        </p:spPr>
        <p:txBody>
          <a:bodyPr/>
          <a:lstStyle/>
          <a:p>
            <a:r>
              <a:rPr lang="en-US" dirty="0" smtClean="0"/>
              <a:t>Outline</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UAE and HACCP:</a:t>
            </a:r>
            <a:br>
              <a:rPr lang="en-GB" dirty="0" smtClean="0"/>
            </a:br>
            <a:r>
              <a:rPr lang="en-GB" sz="3200" b="1" dirty="0" smtClean="0"/>
              <a:t>(3) Food safety risks</a:t>
            </a:r>
            <a:endParaRPr lang="en-GB" b="1" dirty="0"/>
          </a:p>
        </p:txBody>
      </p:sp>
      <p:sp>
        <p:nvSpPr>
          <p:cNvPr id="5" name="Text Placeholder 4"/>
          <p:cNvSpPr>
            <a:spLocks noGrp="1"/>
          </p:cNvSpPr>
          <p:nvPr>
            <p:ph type="body" idx="1"/>
          </p:nvPr>
        </p:nvSpPr>
        <p:spPr>
          <a:xfrm>
            <a:off x="323528" y="1535113"/>
            <a:ext cx="4173860" cy="639762"/>
          </a:xfrm>
        </p:spPr>
        <p:txBody>
          <a:bodyPr/>
          <a:lstStyle/>
          <a:p>
            <a:r>
              <a:rPr lang="en-GB" dirty="0" smtClean="0"/>
              <a:t>Opportunities</a:t>
            </a:r>
            <a:endParaRPr lang="en-GB" dirty="0"/>
          </a:p>
        </p:txBody>
      </p:sp>
      <p:sp>
        <p:nvSpPr>
          <p:cNvPr id="6" name="Content Placeholder 5"/>
          <p:cNvSpPr>
            <a:spLocks noGrp="1"/>
          </p:cNvSpPr>
          <p:nvPr>
            <p:ph sz="half" idx="2"/>
          </p:nvPr>
        </p:nvSpPr>
        <p:spPr>
          <a:xfrm>
            <a:off x="251520" y="2174875"/>
            <a:ext cx="4752528" cy="3951288"/>
          </a:xfrm>
        </p:spPr>
        <p:txBody>
          <a:bodyPr/>
          <a:lstStyle/>
          <a:p>
            <a:r>
              <a:rPr lang="en-US" sz="2000" dirty="0" smtClean="0"/>
              <a:t>HACCP certification companies are undergoing an accreditation process</a:t>
            </a:r>
            <a:endParaRPr lang="en-GB" sz="2000" dirty="0" smtClean="0"/>
          </a:p>
          <a:p>
            <a:r>
              <a:rPr lang="en-US" sz="2000" dirty="0" smtClean="0"/>
              <a:t>Government is working with external bodies (CDC, WHO, FAO) to help us set up a food-borne illness investigation system</a:t>
            </a:r>
          </a:p>
          <a:p>
            <a:r>
              <a:rPr lang="en-US" sz="2000" dirty="0" smtClean="0"/>
              <a:t>Government introducing risk-based sampling of foods imported into the country</a:t>
            </a:r>
          </a:p>
          <a:p>
            <a:r>
              <a:rPr lang="en-US" sz="2000" dirty="0" smtClean="0"/>
              <a:t>3rd party certifications in the country of export a future option</a:t>
            </a:r>
            <a:endParaRPr lang="en-GB" sz="2000" dirty="0"/>
          </a:p>
        </p:txBody>
      </p:sp>
      <p:sp>
        <p:nvSpPr>
          <p:cNvPr id="7" name="Text Placeholder 6"/>
          <p:cNvSpPr>
            <a:spLocks noGrp="1"/>
          </p:cNvSpPr>
          <p:nvPr>
            <p:ph type="body" sz="quarter" idx="3"/>
          </p:nvPr>
        </p:nvSpPr>
        <p:spPr>
          <a:xfrm>
            <a:off x="5220072" y="1535113"/>
            <a:ext cx="3466728" cy="639762"/>
          </a:xfrm>
        </p:spPr>
        <p:txBody>
          <a:bodyPr/>
          <a:lstStyle/>
          <a:p>
            <a:r>
              <a:rPr lang="en-GB" dirty="0" smtClean="0"/>
              <a:t>Threats</a:t>
            </a:r>
            <a:endParaRPr lang="en-GB" dirty="0"/>
          </a:p>
        </p:txBody>
      </p:sp>
      <p:sp>
        <p:nvSpPr>
          <p:cNvPr id="8" name="Content Placeholder 7"/>
          <p:cNvSpPr>
            <a:spLocks noGrp="1"/>
          </p:cNvSpPr>
          <p:nvPr>
            <p:ph sz="quarter" idx="4"/>
          </p:nvPr>
        </p:nvSpPr>
        <p:spPr>
          <a:xfrm>
            <a:off x="5508104" y="2174875"/>
            <a:ext cx="3178696" cy="3951288"/>
          </a:xfrm>
        </p:spPr>
        <p:txBody>
          <a:bodyPr/>
          <a:lstStyle/>
          <a:p>
            <a:r>
              <a:rPr lang="en-US" sz="2000" dirty="0" smtClean="0"/>
              <a:t>Many businesses are struggling to find HACCP certified suppliers and difficulties exist in ensuring that all the suppliers are HACCP compliant </a:t>
            </a:r>
          </a:p>
          <a:p>
            <a:endParaRPr lang="en-GB" sz="2000" dirty="0"/>
          </a:p>
        </p:txBody>
      </p:sp>
      <p:sp>
        <p:nvSpPr>
          <p:cNvPr id="3" name="Slide Number Placeholder 2"/>
          <p:cNvSpPr>
            <a:spLocks noGrp="1"/>
          </p:cNvSpPr>
          <p:nvPr>
            <p:ph type="sldNum" sz="quarter" idx="10"/>
          </p:nvPr>
        </p:nvSpPr>
        <p:spPr/>
        <p:txBody>
          <a:bodyPr/>
          <a:lstStyle/>
          <a:p>
            <a:fld id="{E16E0782-385A-4DFC-A071-E374835FDB28}" type="slidenum">
              <a:rPr lang="en-GB" smtClean="0"/>
              <a:pPr/>
              <a:t>20</a:t>
            </a:fld>
            <a:endParaRPr lang="en-GB"/>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UAE and HACCP:</a:t>
            </a:r>
            <a:br>
              <a:rPr lang="en-GB" dirty="0" smtClean="0"/>
            </a:br>
            <a:r>
              <a:rPr lang="en-GB" sz="3200" b="1" dirty="0" smtClean="0"/>
              <a:t>(4) Strategies to facilitate implementation</a:t>
            </a:r>
            <a:endParaRPr lang="en-GB" b="1" dirty="0"/>
          </a:p>
        </p:txBody>
      </p:sp>
      <p:sp>
        <p:nvSpPr>
          <p:cNvPr id="5" name="Text Placeholder 4"/>
          <p:cNvSpPr>
            <a:spLocks noGrp="1"/>
          </p:cNvSpPr>
          <p:nvPr>
            <p:ph type="body" idx="1"/>
          </p:nvPr>
        </p:nvSpPr>
        <p:spPr>
          <a:xfrm>
            <a:off x="323528" y="1535113"/>
            <a:ext cx="4173860" cy="639762"/>
          </a:xfrm>
        </p:spPr>
        <p:txBody>
          <a:bodyPr/>
          <a:lstStyle/>
          <a:p>
            <a:r>
              <a:rPr lang="en-GB" dirty="0" smtClean="0"/>
              <a:t>Strengths</a:t>
            </a:r>
            <a:endParaRPr lang="en-GB" dirty="0"/>
          </a:p>
        </p:txBody>
      </p:sp>
      <p:sp>
        <p:nvSpPr>
          <p:cNvPr id="6" name="Content Placeholder 5"/>
          <p:cNvSpPr>
            <a:spLocks noGrp="1"/>
          </p:cNvSpPr>
          <p:nvPr>
            <p:ph sz="half" idx="2"/>
          </p:nvPr>
        </p:nvSpPr>
        <p:spPr>
          <a:xfrm>
            <a:off x="251520" y="2174875"/>
            <a:ext cx="4752528" cy="3951288"/>
          </a:xfrm>
        </p:spPr>
        <p:txBody>
          <a:bodyPr/>
          <a:lstStyle/>
          <a:p>
            <a:r>
              <a:rPr lang="en-GB" sz="2000" dirty="0" smtClean="0"/>
              <a:t>Government gives resources to train regulatory food control officials and training is conducted regularly</a:t>
            </a:r>
          </a:p>
          <a:p>
            <a:r>
              <a:rPr lang="en-GB" sz="2000" dirty="0" smtClean="0"/>
              <a:t>Procedures for inspecting, sampling and auditing safety systems set up</a:t>
            </a:r>
          </a:p>
          <a:p>
            <a:r>
              <a:rPr lang="en-GB" sz="2000" dirty="0" smtClean="0"/>
              <a:t>Inspectors moved to the ‘audit’ approach in food facilities that had HACCP system in place</a:t>
            </a:r>
          </a:p>
          <a:p>
            <a:r>
              <a:rPr lang="en-GB" sz="2000" dirty="0" smtClean="0"/>
              <a:t>Frequent meetings and team work have been key to implementation of the HACCP programme</a:t>
            </a:r>
          </a:p>
          <a:p>
            <a:pPr lvl="1">
              <a:buNone/>
            </a:pPr>
            <a:r>
              <a:rPr lang="en-GB" dirty="0" smtClean="0"/>
              <a:t>etc…</a:t>
            </a:r>
            <a:endParaRPr lang="en-GB" dirty="0"/>
          </a:p>
        </p:txBody>
      </p:sp>
      <p:sp>
        <p:nvSpPr>
          <p:cNvPr id="7" name="Text Placeholder 6"/>
          <p:cNvSpPr>
            <a:spLocks noGrp="1"/>
          </p:cNvSpPr>
          <p:nvPr>
            <p:ph type="body" sz="quarter" idx="3"/>
          </p:nvPr>
        </p:nvSpPr>
        <p:spPr>
          <a:xfrm>
            <a:off x="5220072" y="1535113"/>
            <a:ext cx="3466728" cy="639762"/>
          </a:xfrm>
        </p:spPr>
        <p:txBody>
          <a:bodyPr/>
          <a:lstStyle/>
          <a:p>
            <a:r>
              <a:rPr lang="en-GB" dirty="0" smtClean="0"/>
              <a:t>Weaknesses</a:t>
            </a:r>
            <a:endParaRPr lang="en-GB" dirty="0"/>
          </a:p>
        </p:txBody>
      </p:sp>
      <p:sp>
        <p:nvSpPr>
          <p:cNvPr id="8" name="Content Placeholder 7"/>
          <p:cNvSpPr>
            <a:spLocks noGrp="1"/>
          </p:cNvSpPr>
          <p:nvPr>
            <p:ph sz="quarter" idx="4"/>
          </p:nvPr>
        </p:nvSpPr>
        <p:spPr>
          <a:xfrm>
            <a:off x="4932040" y="2174875"/>
            <a:ext cx="3754760" cy="3951288"/>
          </a:xfrm>
        </p:spPr>
        <p:txBody>
          <a:bodyPr/>
          <a:lstStyle/>
          <a:p>
            <a:r>
              <a:rPr lang="en-GB" sz="2000" dirty="0" smtClean="0"/>
              <a:t>Language barrier by the largely-foreign workforce</a:t>
            </a:r>
          </a:p>
          <a:p>
            <a:r>
              <a:rPr lang="en-GB" sz="2000" dirty="0" smtClean="0"/>
              <a:t>Work culture of people where most food workers come from less-developed countries</a:t>
            </a:r>
          </a:p>
          <a:p>
            <a:r>
              <a:rPr lang="en-GB" sz="2000" dirty="0" smtClean="0"/>
              <a:t>Small food businesses lack awareness</a:t>
            </a:r>
          </a:p>
          <a:p>
            <a:r>
              <a:rPr lang="en-GB" sz="2000" dirty="0" smtClean="0"/>
              <a:t>There is a shortage of auditors</a:t>
            </a:r>
          </a:p>
          <a:p>
            <a:r>
              <a:rPr lang="en-GB" sz="2000" dirty="0" smtClean="0"/>
              <a:t>There are inconsistencies in auditing</a:t>
            </a:r>
          </a:p>
          <a:p>
            <a:endParaRPr lang="en-GB" sz="2000" dirty="0"/>
          </a:p>
        </p:txBody>
      </p:sp>
      <p:sp>
        <p:nvSpPr>
          <p:cNvPr id="3" name="Slide Number Placeholder 2"/>
          <p:cNvSpPr>
            <a:spLocks noGrp="1"/>
          </p:cNvSpPr>
          <p:nvPr>
            <p:ph type="sldNum" sz="quarter" idx="10"/>
          </p:nvPr>
        </p:nvSpPr>
        <p:spPr/>
        <p:txBody>
          <a:bodyPr/>
          <a:lstStyle/>
          <a:p>
            <a:fld id="{E16E0782-385A-4DFC-A071-E374835FDB28}" type="slidenum">
              <a:rPr lang="en-GB" smtClean="0"/>
              <a:pPr/>
              <a:t>21</a:t>
            </a:fld>
            <a:endParaRPr lang="en-GB"/>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UAE and HACCP:</a:t>
            </a:r>
            <a:br>
              <a:rPr lang="en-GB" dirty="0" smtClean="0"/>
            </a:br>
            <a:r>
              <a:rPr lang="en-GB" sz="3200" b="1" dirty="0" smtClean="0"/>
              <a:t>(4) Strategies to facilitate implementation</a:t>
            </a:r>
            <a:endParaRPr lang="en-GB" b="1" dirty="0"/>
          </a:p>
        </p:txBody>
      </p:sp>
      <p:sp>
        <p:nvSpPr>
          <p:cNvPr id="5" name="Text Placeholder 4"/>
          <p:cNvSpPr>
            <a:spLocks noGrp="1"/>
          </p:cNvSpPr>
          <p:nvPr>
            <p:ph type="body" idx="1"/>
          </p:nvPr>
        </p:nvSpPr>
        <p:spPr>
          <a:xfrm>
            <a:off x="323528" y="1535113"/>
            <a:ext cx="4173860" cy="639762"/>
          </a:xfrm>
        </p:spPr>
        <p:txBody>
          <a:bodyPr/>
          <a:lstStyle/>
          <a:p>
            <a:r>
              <a:rPr lang="en-GB" dirty="0" smtClean="0"/>
              <a:t>Opportunities</a:t>
            </a:r>
            <a:endParaRPr lang="en-GB" dirty="0"/>
          </a:p>
        </p:txBody>
      </p:sp>
      <p:sp>
        <p:nvSpPr>
          <p:cNvPr id="6" name="Content Placeholder 5"/>
          <p:cNvSpPr>
            <a:spLocks noGrp="1"/>
          </p:cNvSpPr>
          <p:nvPr>
            <p:ph sz="half" idx="2"/>
          </p:nvPr>
        </p:nvSpPr>
        <p:spPr>
          <a:xfrm>
            <a:off x="251520" y="2174875"/>
            <a:ext cx="4752528" cy="3951288"/>
          </a:xfrm>
        </p:spPr>
        <p:txBody>
          <a:bodyPr/>
          <a:lstStyle/>
          <a:p>
            <a:r>
              <a:rPr lang="en-US" sz="2000" dirty="0" smtClean="0"/>
              <a:t>Government is currently designing a training programme for business owners to run a safe food business</a:t>
            </a:r>
          </a:p>
          <a:p>
            <a:r>
              <a:rPr lang="en-US" sz="2000" dirty="0" smtClean="0"/>
              <a:t>Inspection programmes are being designed to support the industry and also to tackle non-compliance</a:t>
            </a:r>
            <a:endParaRPr lang="en-GB" sz="2000" dirty="0"/>
          </a:p>
        </p:txBody>
      </p:sp>
      <p:sp>
        <p:nvSpPr>
          <p:cNvPr id="7" name="Text Placeholder 6"/>
          <p:cNvSpPr>
            <a:spLocks noGrp="1"/>
          </p:cNvSpPr>
          <p:nvPr>
            <p:ph type="body" sz="quarter" idx="3"/>
          </p:nvPr>
        </p:nvSpPr>
        <p:spPr>
          <a:xfrm>
            <a:off x="5220072" y="1535113"/>
            <a:ext cx="3466728" cy="639762"/>
          </a:xfrm>
        </p:spPr>
        <p:txBody>
          <a:bodyPr/>
          <a:lstStyle/>
          <a:p>
            <a:r>
              <a:rPr lang="en-GB" dirty="0" smtClean="0"/>
              <a:t>Threats</a:t>
            </a:r>
            <a:endParaRPr lang="en-GB" dirty="0"/>
          </a:p>
        </p:txBody>
      </p:sp>
      <p:sp>
        <p:nvSpPr>
          <p:cNvPr id="8" name="Content Placeholder 7"/>
          <p:cNvSpPr>
            <a:spLocks noGrp="1"/>
          </p:cNvSpPr>
          <p:nvPr>
            <p:ph sz="quarter" idx="4"/>
          </p:nvPr>
        </p:nvSpPr>
        <p:spPr>
          <a:xfrm>
            <a:off x="4932040" y="2174875"/>
            <a:ext cx="3754760" cy="3951288"/>
          </a:xfrm>
        </p:spPr>
        <p:txBody>
          <a:bodyPr/>
          <a:lstStyle/>
          <a:p>
            <a:r>
              <a:rPr lang="en-US" sz="2000" dirty="0" smtClean="0"/>
              <a:t>Sudden growth in business</a:t>
            </a:r>
          </a:p>
          <a:p>
            <a:r>
              <a:rPr lang="en-US" sz="2000" dirty="0" smtClean="0"/>
              <a:t>Most organizations faced a huge turnover of people</a:t>
            </a:r>
          </a:p>
          <a:p>
            <a:endParaRPr lang="en-GB" sz="2000" dirty="0"/>
          </a:p>
        </p:txBody>
      </p:sp>
      <p:sp>
        <p:nvSpPr>
          <p:cNvPr id="3" name="Slide Number Placeholder 2"/>
          <p:cNvSpPr>
            <a:spLocks noGrp="1"/>
          </p:cNvSpPr>
          <p:nvPr>
            <p:ph type="sldNum" sz="quarter" idx="10"/>
          </p:nvPr>
        </p:nvSpPr>
        <p:spPr/>
        <p:txBody>
          <a:bodyPr/>
          <a:lstStyle/>
          <a:p>
            <a:fld id="{E16E0782-385A-4DFC-A071-E374835FDB28}" type="slidenum">
              <a:rPr lang="en-GB" smtClean="0"/>
              <a:pPr/>
              <a:t>22</a:t>
            </a:fld>
            <a:endParaRPr lang="en-GB"/>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www.thenational.ae/deployedfiles/Assets/Richmedia/Image/AD201010707269779AR.jpg"/>
          <p:cNvPicPr>
            <a:picLocks noChangeAspect="1" noChangeArrowheads="1"/>
          </p:cNvPicPr>
          <p:nvPr/>
        </p:nvPicPr>
        <p:blipFill>
          <a:blip r:embed="rId2" cstate="print"/>
          <a:srcRect/>
          <a:stretch>
            <a:fillRect/>
          </a:stretch>
        </p:blipFill>
        <p:spPr bwMode="auto">
          <a:xfrm>
            <a:off x="2123728" y="4365104"/>
            <a:ext cx="3096344" cy="2064229"/>
          </a:xfrm>
          <a:prstGeom prst="rect">
            <a:avLst/>
          </a:prstGeom>
          <a:noFill/>
        </p:spPr>
      </p:pic>
      <p:sp>
        <p:nvSpPr>
          <p:cNvPr id="2" name="Content Placeholder 1"/>
          <p:cNvSpPr>
            <a:spLocks noGrp="1"/>
          </p:cNvSpPr>
          <p:nvPr>
            <p:ph idx="1"/>
          </p:nvPr>
        </p:nvSpPr>
        <p:spPr>
          <a:xfrm>
            <a:off x="539552" y="1196752"/>
            <a:ext cx="4536504" cy="4746848"/>
          </a:xfrm>
        </p:spPr>
        <p:txBody>
          <a:bodyPr/>
          <a:lstStyle/>
          <a:p>
            <a:r>
              <a:rPr lang="en-GB" dirty="0" smtClean="0"/>
              <a:t>UAE is making good progress in meeting international guidance on HACCP implementation</a:t>
            </a:r>
            <a:r>
              <a:rPr lang="en-GB" dirty="0" smtClean="0"/>
              <a:t>.</a:t>
            </a:r>
          </a:p>
          <a:p>
            <a:r>
              <a:rPr lang="cy-GB" dirty="0" smtClean="0"/>
              <a:t>For the region and for other countries, the UAE can be seen to represent ‘good practice’.</a:t>
            </a:r>
          </a:p>
          <a:p>
            <a:endParaRPr lang="en-GB" dirty="0"/>
          </a:p>
        </p:txBody>
      </p:sp>
      <p:sp>
        <p:nvSpPr>
          <p:cNvPr id="3" name="Slide Number Placeholder 2"/>
          <p:cNvSpPr>
            <a:spLocks noGrp="1"/>
          </p:cNvSpPr>
          <p:nvPr>
            <p:ph type="sldNum" sz="quarter" idx="10"/>
          </p:nvPr>
        </p:nvSpPr>
        <p:spPr/>
        <p:txBody>
          <a:bodyPr/>
          <a:lstStyle/>
          <a:p>
            <a:fld id="{E16E0782-385A-4DFC-A071-E374835FDB28}" type="slidenum">
              <a:rPr lang="en-GB" smtClean="0"/>
              <a:pPr/>
              <a:t>23</a:t>
            </a:fld>
            <a:endParaRPr lang="en-GB"/>
          </a:p>
        </p:txBody>
      </p:sp>
      <p:sp>
        <p:nvSpPr>
          <p:cNvPr id="4" name="Title 3"/>
          <p:cNvSpPr>
            <a:spLocks noGrp="1"/>
          </p:cNvSpPr>
          <p:nvPr>
            <p:ph type="title"/>
          </p:nvPr>
        </p:nvSpPr>
        <p:spPr>
          <a:xfrm>
            <a:off x="611560" y="274638"/>
            <a:ext cx="6336928" cy="706090"/>
          </a:xfrm>
        </p:spPr>
        <p:txBody>
          <a:bodyPr/>
          <a:lstStyle/>
          <a:p>
            <a:r>
              <a:rPr lang="en-GB" smtClean="0"/>
              <a:t>Conclusions </a:t>
            </a:r>
            <a:endParaRPr lang="en-GB" dirty="0"/>
          </a:p>
        </p:txBody>
      </p:sp>
      <p:pic>
        <p:nvPicPr>
          <p:cNvPr id="2050" name="Picture 2" descr="http://gulfnews.com/polopoly_fs/a-bakery-facility-at-lulu-hypermarket-at-khalidiya-mall-in-abu-dhabi-1.660935!image/3377585113.jpg_gen/derivatives/box_475/3377585113.jpg"/>
          <p:cNvPicPr>
            <a:picLocks noChangeAspect="1" noChangeArrowheads="1"/>
          </p:cNvPicPr>
          <p:nvPr/>
        </p:nvPicPr>
        <p:blipFill>
          <a:blip r:embed="rId3" cstate="print"/>
          <a:srcRect l="27056" t="6915"/>
          <a:stretch>
            <a:fillRect/>
          </a:stretch>
        </p:blipFill>
        <p:spPr bwMode="auto">
          <a:xfrm>
            <a:off x="5508104" y="3573016"/>
            <a:ext cx="3228231" cy="2844722"/>
          </a:xfrm>
          <a:prstGeom prst="rect">
            <a:avLst/>
          </a:prstGeom>
          <a:noFill/>
        </p:spPr>
      </p:pic>
      <p:pic>
        <p:nvPicPr>
          <p:cNvPr id="2052" name="Picture 4" descr="http://www.greenprophet.com/wp-content/uploads/2010/11/3899509338_84ff42d3eb_b-560x364.jpg"/>
          <p:cNvPicPr>
            <a:picLocks noChangeAspect="1" noChangeArrowheads="1"/>
          </p:cNvPicPr>
          <p:nvPr/>
        </p:nvPicPr>
        <p:blipFill>
          <a:blip r:embed="rId4" cstate="print"/>
          <a:srcRect l="8100" r="39251"/>
          <a:stretch>
            <a:fillRect/>
          </a:stretch>
        </p:blipFill>
        <p:spPr bwMode="auto">
          <a:xfrm>
            <a:off x="6372200" y="404664"/>
            <a:ext cx="2372668" cy="2929260"/>
          </a:xfrm>
          <a:prstGeom prst="rect">
            <a:avLst/>
          </a:prstGeom>
          <a:noFill/>
        </p:spPr>
      </p:pic>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124744"/>
            <a:ext cx="8424936" cy="4818856"/>
          </a:xfrm>
        </p:spPr>
        <p:txBody>
          <a:bodyPr/>
          <a:lstStyle/>
          <a:p>
            <a:r>
              <a:rPr lang="en-US" sz="1400" b="1" dirty="0" smtClean="0"/>
              <a:t>Adak, G. K., </a:t>
            </a:r>
            <a:r>
              <a:rPr lang="en-US" sz="1400" b="1" dirty="0" err="1" smtClean="0"/>
              <a:t>Meakins</a:t>
            </a:r>
            <a:r>
              <a:rPr lang="en-US" sz="1400" b="1" dirty="0" smtClean="0"/>
              <a:t>, S. M., Yip, H., </a:t>
            </a:r>
            <a:r>
              <a:rPr lang="en-US" sz="1400" b="1" dirty="0" err="1" smtClean="0"/>
              <a:t>Lopman</a:t>
            </a:r>
            <a:r>
              <a:rPr lang="en-US" sz="1400" b="1" dirty="0" smtClean="0"/>
              <a:t>, B. A., &amp; O’Brien, S. J. (2005). </a:t>
            </a:r>
            <a:r>
              <a:rPr lang="en-US" sz="1400" dirty="0" smtClean="0"/>
              <a:t>Disease risks from foods, England and Wales, 1996e2000. Emerging Infectious Diseases,11(3). Available at, </a:t>
            </a:r>
            <a:r>
              <a:rPr lang="en-US" sz="1400" dirty="0" smtClean="0">
                <a:hlinkClick r:id="rId2"/>
              </a:rPr>
              <a:t>http://www.cdc.gov/ncidod/EID/vol11no03/04-0191.htm</a:t>
            </a:r>
            <a:r>
              <a:rPr lang="en-US" sz="1400" dirty="0" smtClean="0"/>
              <a:t> </a:t>
            </a:r>
          </a:p>
          <a:p>
            <a:r>
              <a:rPr lang="en-US" sz="1400" b="1" dirty="0" smtClean="0"/>
              <a:t>Centre for Disease Control and Prevention (CDC). </a:t>
            </a:r>
            <a:r>
              <a:rPr lang="en-US" sz="1400" dirty="0" smtClean="0"/>
              <a:t>(2005). Foodborne illness: Frequently asked questions, USA: Department of Health and Human Services. </a:t>
            </a:r>
            <a:r>
              <a:rPr lang="en-US" sz="1400" dirty="0" smtClean="0">
                <a:hlinkClick r:id="rId3"/>
              </a:rPr>
              <a:t>http://www.cdc.gov/ncidod/dbmd/diseaseinfo/files/foodborne_illness_FAQ.pdf</a:t>
            </a:r>
            <a:r>
              <a:rPr lang="en-US" sz="1400" dirty="0" smtClean="0"/>
              <a:t> </a:t>
            </a:r>
          </a:p>
          <a:p>
            <a:r>
              <a:rPr lang="en-US" sz="1400" b="1" dirty="0" smtClean="0"/>
              <a:t>FAO (2006).</a:t>
            </a:r>
            <a:r>
              <a:rPr lang="en-US" sz="1400" dirty="0" smtClean="0"/>
              <a:t> Strengthening national food control systems: Guidelines to assess capacity building needs, FAO, Rome. </a:t>
            </a:r>
            <a:r>
              <a:rPr lang="en-US" sz="1400" dirty="0" smtClean="0">
                <a:hlinkClick r:id="rId4"/>
              </a:rPr>
              <a:t>ftp://ftp.fao.org/docrep/fao/009/a0601e/a0601e00.pdf</a:t>
            </a:r>
            <a:r>
              <a:rPr lang="en-US" sz="1400" dirty="0" smtClean="0"/>
              <a:t> </a:t>
            </a:r>
            <a:endParaRPr lang="en-GB" sz="1400" dirty="0" smtClean="0"/>
          </a:p>
          <a:p>
            <a:r>
              <a:rPr lang="en-GB" sz="1400" b="1" dirty="0" err="1" smtClean="0"/>
              <a:t>Motarjemi</a:t>
            </a:r>
            <a:r>
              <a:rPr lang="en-GB" sz="1400" b="1" dirty="0" smtClean="0"/>
              <a:t>, Y., </a:t>
            </a:r>
            <a:r>
              <a:rPr lang="en-GB" sz="1400" b="1" dirty="0" err="1" smtClean="0"/>
              <a:t>Kaferstein</a:t>
            </a:r>
            <a:r>
              <a:rPr lang="en-GB" sz="1400" b="1" dirty="0" smtClean="0"/>
              <a:t>, F., Moy, G., </a:t>
            </a:r>
            <a:r>
              <a:rPr lang="en-GB" sz="1400" b="1" dirty="0" err="1" smtClean="0"/>
              <a:t>Miyagawa</a:t>
            </a:r>
            <a:r>
              <a:rPr lang="en-GB" sz="1400" b="1" dirty="0" smtClean="0"/>
              <a:t>, S., &amp; </a:t>
            </a:r>
            <a:r>
              <a:rPr lang="en-GB" sz="1400" b="1" dirty="0" err="1" smtClean="0"/>
              <a:t>Miyagishima</a:t>
            </a:r>
            <a:r>
              <a:rPr lang="en-GB" sz="1400" b="1" dirty="0" smtClean="0"/>
              <a:t>, K. (1996), </a:t>
            </a:r>
            <a:r>
              <a:rPr lang="en-GB" sz="1400" dirty="0" smtClean="0"/>
              <a:t>Importance of HACCP for public health and development: the role of the World Health Organization, Food Control, 7(2), 77e85</a:t>
            </a:r>
          </a:p>
          <a:p>
            <a:r>
              <a:rPr lang="en-GB" sz="1400" b="1" dirty="0" smtClean="0"/>
              <a:t>Whitehead, A. J., &amp; </a:t>
            </a:r>
            <a:r>
              <a:rPr lang="en-GB" sz="1400" b="1" dirty="0" err="1" smtClean="0"/>
              <a:t>Orriss</a:t>
            </a:r>
            <a:r>
              <a:rPr lang="en-GB" sz="1400" b="1" dirty="0" smtClean="0"/>
              <a:t>, G. (1995), </a:t>
            </a:r>
            <a:r>
              <a:rPr lang="en-GB" sz="1400" dirty="0" smtClean="0"/>
              <a:t>Food safety through HACCP - the FAO approach, Food, Nutrition and Agriculture, 15. </a:t>
            </a:r>
            <a:r>
              <a:rPr lang="en-GB" sz="1400" dirty="0" smtClean="0">
                <a:hlinkClick r:id="rId5"/>
              </a:rPr>
              <a:t>http://www.fao.org/docrep/v9723t/v9723t0e.htm#food%20safety%20through%20haccp%20%20%20the%20fao%20approach</a:t>
            </a:r>
            <a:r>
              <a:rPr lang="en-GB" sz="1400" dirty="0" smtClean="0"/>
              <a:t> </a:t>
            </a:r>
            <a:endParaRPr lang="en-US" sz="1400" dirty="0" smtClean="0"/>
          </a:p>
          <a:p>
            <a:r>
              <a:rPr lang="en-US" sz="1400" b="1" dirty="0" smtClean="0"/>
              <a:t>WHO. (1993). </a:t>
            </a:r>
            <a:r>
              <a:rPr lang="en-US" sz="1400" dirty="0" smtClean="0"/>
              <a:t>Training considerations for the application of the hazard analysis critical control point system to food processing and manufacturing. Report of a WHO </a:t>
            </a:r>
            <a:r>
              <a:rPr lang="en-GB" sz="1400" dirty="0" smtClean="0"/>
              <a:t>Consultation. </a:t>
            </a:r>
            <a:r>
              <a:rPr lang="en-GB" sz="1400" dirty="0" smtClean="0">
                <a:hlinkClick r:id="rId6"/>
              </a:rPr>
              <a:t>http://whqlibdoc.who.int/hq/1993/WHO_FNU_FOS_93.3.pdf</a:t>
            </a:r>
            <a:r>
              <a:rPr lang="en-GB" sz="1400" dirty="0" smtClean="0"/>
              <a:t>  WHO document WHO/FNU/FOS/93.3, 1993.</a:t>
            </a:r>
          </a:p>
          <a:p>
            <a:r>
              <a:rPr lang="en-US" sz="1400" b="1" dirty="0" smtClean="0"/>
              <a:t>WHO. (2007). </a:t>
            </a:r>
            <a:r>
              <a:rPr lang="en-US" sz="1400" dirty="0" smtClean="0"/>
              <a:t>Food safety and foodborne illness. </a:t>
            </a:r>
            <a:r>
              <a:rPr lang="en-US" sz="1400" dirty="0" smtClean="0">
                <a:hlinkClick r:id="rId7"/>
              </a:rPr>
              <a:t>http://www.who.int/mediacentre/</a:t>
            </a:r>
            <a:r>
              <a:rPr lang="en-GB" sz="1400" dirty="0" smtClean="0">
                <a:hlinkClick r:id="rId7"/>
              </a:rPr>
              <a:t>factsheets/fs237/en/</a:t>
            </a:r>
            <a:endParaRPr lang="en-GB" sz="1400" dirty="0" smtClean="0"/>
          </a:p>
          <a:p>
            <a:endParaRPr lang="en-GB" sz="1400" dirty="0"/>
          </a:p>
        </p:txBody>
      </p:sp>
      <p:sp>
        <p:nvSpPr>
          <p:cNvPr id="3" name="Slide Number Placeholder 2"/>
          <p:cNvSpPr>
            <a:spLocks noGrp="1"/>
          </p:cNvSpPr>
          <p:nvPr>
            <p:ph type="sldNum" sz="quarter" idx="10"/>
          </p:nvPr>
        </p:nvSpPr>
        <p:spPr/>
        <p:txBody>
          <a:bodyPr/>
          <a:lstStyle/>
          <a:p>
            <a:fld id="{E16E0782-385A-4DFC-A071-E374835FDB28}" type="slidenum">
              <a:rPr lang="en-GB" smtClean="0"/>
              <a:pPr/>
              <a:t>24</a:t>
            </a:fld>
            <a:endParaRPr lang="en-GB"/>
          </a:p>
        </p:txBody>
      </p:sp>
      <p:sp>
        <p:nvSpPr>
          <p:cNvPr id="4" name="Title 3"/>
          <p:cNvSpPr>
            <a:spLocks noGrp="1"/>
          </p:cNvSpPr>
          <p:nvPr>
            <p:ph type="title"/>
          </p:nvPr>
        </p:nvSpPr>
        <p:spPr>
          <a:xfrm>
            <a:off x="395536" y="274638"/>
            <a:ext cx="6552952" cy="706090"/>
          </a:xfrm>
        </p:spPr>
        <p:txBody>
          <a:bodyPr/>
          <a:lstStyle/>
          <a:p>
            <a:r>
              <a:rPr lang="en-GB" dirty="0" smtClean="0"/>
              <a:t>Main references</a:t>
            </a:r>
            <a:endParaRPr lang="en-GB"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1124744"/>
            <a:ext cx="5544616" cy="4818856"/>
          </a:xfrm>
        </p:spPr>
        <p:txBody>
          <a:bodyPr/>
          <a:lstStyle/>
          <a:p>
            <a:pPr>
              <a:buNone/>
            </a:pPr>
            <a:r>
              <a:rPr lang="en-GB" sz="2000" b="1" dirty="0" smtClean="0"/>
              <a:t>Dr David Jukes</a:t>
            </a:r>
          </a:p>
          <a:p>
            <a:pPr>
              <a:lnSpc>
                <a:spcPct val="100000"/>
              </a:lnSpc>
              <a:buNone/>
            </a:pPr>
            <a:r>
              <a:rPr lang="en-GB" sz="2000" dirty="0" smtClean="0"/>
              <a:t>Department of Food and Nutritional Sciences</a:t>
            </a:r>
          </a:p>
          <a:p>
            <a:pPr>
              <a:lnSpc>
                <a:spcPct val="100000"/>
              </a:lnSpc>
              <a:buNone/>
            </a:pPr>
            <a:r>
              <a:rPr lang="en-GB" sz="2000" dirty="0" smtClean="0"/>
              <a:t>The University of Reading</a:t>
            </a:r>
          </a:p>
          <a:p>
            <a:pPr>
              <a:lnSpc>
                <a:spcPct val="100000"/>
              </a:lnSpc>
              <a:buNone/>
            </a:pPr>
            <a:r>
              <a:rPr lang="en-GB" sz="2000" dirty="0" smtClean="0"/>
              <a:t>Whiteknights</a:t>
            </a:r>
          </a:p>
          <a:p>
            <a:pPr>
              <a:lnSpc>
                <a:spcPct val="100000"/>
              </a:lnSpc>
              <a:buNone/>
            </a:pPr>
            <a:r>
              <a:rPr lang="en-GB" sz="2000" dirty="0" smtClean="0"/>
              <a:t>Reading  RG6 6AP</a:t>
            </a:r>
          </a:p>
          <a:p>
            <a:pPr>
              <a:lnSpc>
                <a:spcPct val="100000"/>
              </a:lnSpc>
              <a:buNone/>
            </a:pPr>
            <a:r>
              <a:rPr lang="en-GB" sz="2000" dirty="0" smtClean="0"/>
              <a:t>UK</a:t>
            </a:r>
          </a:p>
          <a:p>
            <a:pPr>
              <a:buNone/>
            </a:pPr>
            <a:r>
              <a:rPr lang="en-GB" sz="1800" dirty="0" smtClean="0">
                <a:hlinkClick r:id="rId2"/>
              </a:rPr>
              <a:t>d.j.jukes@reading.ac.uk</a:t>
            </a:r>
            <a:r>
              <a:rPr lang="en-GB" sz="1800" dirty="0" smtClean="0"/>
              <a:t> </a:t>
            </a:r>
          </a:p>
          <a:p>
            <a:pPr>
              <a:buNone/>
            </a:pPr>
            <a:endParaRPr lang="en-GB" dirty="0" smtClean="0"/>
          </a:p>
          <a:p>
            <a:r>
              <a:rPr lang="en-GB" sz="2000" dirty="0" smtClean="0"/>
              <a:t>Dina Al-</a:t>
            </a:r>
            <a:r>
              <a:rPr lang="en-GB" sz="2000" dirty="0" err="1" smtClean="0"/>
              <a:t>Kandari</a:t>
            </a:r>
            <a:r>
              <a:rPr lang="en-GB" sz="2000" dirty="0" smtClean="0"/>
              <a:t> and David J. Jukes (2011), “Incorporating HACCP into national food control systems - Analyzing progress in the United Arab Emirates”,  Food Control, Volume 22, Issue 6, June 2011, Pages 851-861</a:t>
            </a:r>
          </a:p>
          <a:p>
            <a:endParaRPr lang="en-GB" dirty="0"/>
          </a:p>
        </p:txBody>
      </p:sp>
      <p:sp>
        <p:nvSpPr>
          <p:cNvPr id="3" name="Slide Number Placeholder 2"/>
          <p:cNvSpPr>
            <a:spLocks noGrp="1"/>
          </p:cNvSpPr>
          <p:nvPr>
            <p:ph type="sldNum" sz="quarter" idx="10"/>
          </p:nvPr>
        </p:nvSpPr>
        <p:spPr/>
        <p:txBody>
          <a:bodyPr/>
          <a:lstStyle/>
          <a:p>
            <a:fld id="{E16E0782-385A-4DFC-A071-E374835FDB28}" type="slidenum">
              <a:rPr lang="en-GB" smtClean="0"/>
              <a:pPr/>
              <a:t>25</a:t>
            </a:fld>
            <a:endParaRPr lang="en-GB"/>
          </a:p>
        </p:txBody>
      </p:sp>
      <p:sp>
        <p:nvSpPr>
          <p:cNvPr id="4" name="Title 3"/>
          <p:cNvSpPr>
            <a:spLocks noGrp="1"/>
          </p:cNvSpPr>
          <p:nvPr>
            <p:ph type="title"/>
          </p:nvPr>
        </p:nvSpPr>
        <p:spPr>
          <a:xfrm>
            <a:off x="395536" y="260648"/>
            <a:ext cx="5976814" cy="648072"/>
          </a:xfrm>
        </p:spPr>
        <p:txBody>
          <a:bodyPr/>
          <a:lstStyle/>
          <a:p>
            <a:r>
              <a:rPr lang="en-GB" dirty="0" smtClean="0"/>
              <a:t>Thank you!</a:t>
            </a:r>
            <a:endParaRPr lang="en-GB" dirty="0"/>
          </a:p>
        </p:txBody>
      </p:sp>
      <p:pic>
        <p:nvPicPr>
          <p:cNvPr id="1026" name="Picture 2" descr="Food Control on ScienceDirect(Opens new window)">
            <a:hlinkClick r:id="rId3" tooltip="on ScienceDirect (Opens new window)"/>
          </p:cNvPr>
          <p:cNvPicPr>
            <a:picLocks noChangeAspect="1" noChangeArrowheads="1"/>
          </p:cNvPicPr>
          <p:nvPr/>
        </p:nvPicPr>
        <p:blipFill>
          <a:blip r:embed="rId4" cstate="print"/>
          <a:srcRect/>
          <a:stretch>
            <a:fillRect/>
          </a:stretch>
        </p:blipFill>
        <p:spPr bwMode="auto">
          <a:xfrm rot="542016">
            <a:off x="6570765" y="3427301"/>
            <a:ext cx="2025257" cy="2689278"/>
          </a:xfrm>
          <a:prstGeom prst="rect">
            <a:avLst/>
          </a:prstGeom>
          <a:noFill/>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Global: food-borne disease (together with water) is a significant contributor to mortality from diarrheal disease. Estimate at1.8 million deaths worldwide in 2005 </a:t>
            </a:r>
            <a:r>
              <a:rPr lang="en-US" sz="1800" dirty="0" smtClean="0"/>
              <a:t>(WHO, 2007)</a:t>
            </a:r>
            <a:endParaRPr lang="en-US" sz="900" dirty="0" smtClean="0"/>
          </a:p>
          <a:p>
            <a:endParaRPr lang="en-US" sz="1050" dirty="0" smtClean="0"/>
          </a:p>
          <a:p>
            <a:r>
              <a:rPr lang="en-US" dirty="0" smtClean="0"/>
              <a:t>USA: estimated 76 million illnesses, 325,000 hospitalizations and 5000 deaths each year </a:t>
            </a:r>
            <a:r>
              <a:rPr lang="en-US" sz="1800" dirty="0" smtClean="0"/>
              <a:t>(</a:t>
            </a:r>
            <a:r>
              <a:rPr lang="en-GB" sz="1800" dirty="0" smtClean="0"/>
              <a:t>CDC, 2005)</a:t>
            </a:r>
            <a:endParaRPr lang="en-GB" sz="900" dirty="0" smtClean="0"/>
          </a:p>
          <a:p>
            <a:endParaRPr lang="en-US" sz="1050" dirty="0" smtClean="0"/>
          </a:p>
          <a:p>
            <a:r>
              <a:rPr lang="en-GB" dirty="0" smtClean="0"/>
              <a:t>UK:  estimated</a:t>
            </a:r>
            <a:r>
              <a:rPr lang="en-US" dirty="0" smtClean="0"/>
              <a:t>1.7 million illnesses, 22,000 hospitalizations and 687 deaths each year </a:t>
            </a:r>
            <a:r>
              <a:rPr lang="en-US" sz="1800" dirty="0" smtClean="0"/>
              <a:t>(Adak, </a:t>
            </a:r>
            <a:r>
              <a:rPr lang="en-US" sz="1800" dirty="0" err="1" smtClean="0"/>
              <a:t>Meakins</a:t>
            </a:r>
            <a:r>
              <a:rPr lang="en-US" sz="1800" dirty="0" smtClean="0"/>
              <a:t>, Yip, </a:t>
            </a:r>
            <a:r>
              <a:rPr lang="en-US" sz="1800" dirty="0" err="1" smtClean="0"/>
              <a:t>Lopman</a:t>
            </a:r>
            <a:r>
              <a:rPr lang="en-US" sz="1800" dirty="0" smtClean="0"/>
              <a:t>, &amp; O’Brien, 2005)</a:t>
            </a:r>
            <a:endParaRPr lang="en-GB" dirty="0"/>
          </a:p>
        </p:txBody>
      </p:sp>
      <p:sp>
        <p:nvSpPr>
          <p:cNvPr id="4" name="Slide Number Placeholder 3"/>
          <p:cNvSpPr>
            <a:spLocks noGrp="1"/>
          </p:cNvSpPr>
          <p:nvPr>
            <p:ph type="sldNum" sz="quarter" idx="10"/>
          </p:nvPr>
        </p:nvSpPr>
        <p:spPr/>
        <p:txBody>
          <a:bodyPr/>
          <a:lstStyle/>
          <a:p>
            <a:fld id="{E16E0782-385A-4DFC-A071-E374835FDB28}" type="slidenum">
              <a:rPr lang="en-GB" smtClean="0"/>
              <a:pPr/>
              <a:t>3</a:t>
            </a:fld>
            <a:endParaRPr lang="en-GB"/>
          </a:p>
        </p:txBody>
      </p:sp>
      <p:sp>
        <p:nvSpPr>
          <p:cNvPr id="2" name="Title 1"/>
          <p:cNvSpPr>
            <a:spLocks noGrp="1"/>
          </p:cNvSpPr>
          <p:nvPr>
            <p:ph type="title"/>
          </p:nvPr>
        </p:nvSpPr>
        <p:spPr/>
        <p:txBody>
          <a:bodyPr/>
          <a:lstStyle/>
          <a:p>
            <a:r>
              <a:rPr lang="en-GB" dirty="0" smtClean="0"/>
              <a:t>Food-borne disease</a:t>
            </a:r>
            <a:endParaRPr lang="en-GB"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650" y="1600200"/>
            <a:ext cx="5472534" cy="4343400"/>
          </a:xfrm>
        </p:spPr>
        <p:txBody>
          <a:bodyPr/>
          <a:lstStyle/>
          <a:p>
            <a:pPr>
              <a:buNone/>
            </a:pPr>
            <a:r>
              <a:rPr lang="en-GB" b="1" dirty="0" smtClean="0"/>
              <a:t>Hazard Analysis Critical Control Points:</a:t>
            </a:r>
            <a:endParaRPr lang="en-US" b="1" dirty="0" smtClean="0"/>
          </a:p>
          <a:p>
            <a:r>
              <a:rPr lang="en-US" dirty="0" smtClean="0"/>
              <a:t>Recognised  worldwide</a:t>
            </a:r>
          </a:p>
          <a:p>
            <a:r>
              <a:rPr lang="en-US" dirty="0" smtClean="0"/>
              <a:t>Systematic and preventive approach</a:t>
            </a:r>
          </a:p>
          <a:p>
            <a:r>
              <a:rPr lang="en-US" dirty="0" smtClean="0"/>
              <a:t>Addresses biological, chemical and physical hazards</a:t>
            </a:r>
          </a:p>
          <a:p>
            <a:r>
              <a:rPr lang="en-US" dirty="0" smtClean="0"/>
              <a:t>Anticipates and prevents hazards rather than removing them through end-product inspection and testing</a:t>
            </a:r>
            <a:endParaRPr lang="en-GB" dirty="0"/>
          </a:p>
        </p:txBody>
      </p:sp>
      <p:sp>
        <p:nvSpPr>
          <p:cNvPr id="4" name="Slide Number Placeholder 3"/>
          <p:cNvSpPr>
            <a:spLocks noGrp="1"/>
          </p:cNvSpPr>
          <p:nvPr>
            <p:ph type="sldNum" sz="quarter" idx="10"/>
          </p:nvPr>
        </p:nvSpPr>
        <p:spPr/>
        <p:txBody>
          <a:bodyPr/>
          <a:lstStyle/>
          <a:p>
            <a:fld id="{E16E0782-385A-4DFC-A071-E374835FDB28}" type="slidenum">
              <a:rPr lang="en-GB" smtClean="0"/>
              <a:pPr/>
              <a:t>4</a:t>
            </a:fld>
            <a:endParaRPr lang="en-GB"/>
          </a:p>
        </p:txBody>
      </p:sp>
      <p:sp>
        <p:nvSpPr>
          <p:cNvPr id="2" name="Title 1"/>
          <p:cNvSpPr>
            <a:spLocks noGrp="1"/>
          </p:cNvSpPr>
          <p:nvPr>
            <p:ph type="title"/>
          </p:nvPr>
        </p:nvSpPr>
        <p:spPr/>
        <p:txBody>
          <a:bodyPr/>
          <a:lstStyle/>
          <a:p>
            <a:r>
              <a:rPr lang="en-GB" dirty="0" smtClean="0"/>
              <a:t>HACCP</a:t>
            </a:r>
            <a:endParaRPr lang="en-GB" dirty="0"/>
          </a:p>
        </p:txBody>
      </p:sp>
      <p:pic>
        <p:nvPicPr>
          <p:cNvPr id="19458" name="Picture 2" descr="http://2.bp.blogspot.com/_pa6MibzWNhU/TIOwsbwXiaI/AAAAAAAAAEA/Xpq-UH0cXjA/s1600/haccp+www.mahakrushi.blogspot.com.gif"/>
          <p:cNvPicPr>
            <a:picLocks noChangeAspect="1" noChangeArrowheads="1"/>
          </p:cNvPicPr>
          <p:nvPr/>
        </p:nvPicPr>
        <p:blipFill>
          <a:blip r:embed="rId2" cstate="print"/>
          <a:srcRect/>
          <a:stretch>
            <a:fillRect/>
          </a:stretch>
        </p:blipFill>
        <p:spPr bwMode="auto">
          <a:xfrm>
            <a:off x="6372200" y="2924944"/>
            <a:ext cx="2381250" cy="3228975"/>
          </a:xfrm>
          <a:prstGeom prst="rect">
            <a:avLst/>
          </a:prstGeom>
          <a:noFill/>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650" y="1772816"/>
            <a:ext cx="7931150" cy="4170784"/>
          </a:xfrm>
        </p:spPr>
        <p:txBody>
          <a:bodyPr/>
          <a:lstStyle/>
          <a:p>
            <a:r>
              <a:rPr lang="en-GB" dirty="0" smtClean="0"/>
              <a:t>HACCP concept developed in late 1960s</a:t>
            </a:r>
          </a:p>
          <a:p>
            <a:r>
              <a:rPr lang="en-GB" b="1" dirty="0" smtClean="0"/>
              <a:t>1976</a:t>
            </a:r>
            <a:r>
              <a:rPr lang="en-GB" dirty="0" smtClean="0"/>
              <a:t>: WHO Expert Committee on Microbiological Aspect of Food Hygiene – reference to HACCP system</a:t>
            </a:r>
          </a:p>
          <a:p>
            <a:r>
              <a:rPr lang="en-GB" b="1" dirty="0" smtClean="0"/>
              <a:t>1980</a:t>
            </a:r>
            <a:r>
              <a:rPr lang="en-GB" dirty="0" smtClean="0"/>
              <a:t>:  </a:t>
            </a:r>
            <a:r>
              <a:rPr lang="en-US" dirty="0" smtClean="0"/>
              <a:t>WHO/ICMSF Meeting on the Hazard Analysis Critical Control Point System in Food Hygiene  - recommendations on possible application.</a:t>
            </a:r>
          </a:p>
          <a:p>
            <a:r>
              <a:rPr lang="en-US" b="1" dirty="0" smtClean="0"/>
              <a:t>1983</a:t>
            </a:r>
            <a:r>
              <a:rPr lang="en-US" dirty="0" smtClean="0"/>
              <a:t>: FAO/WHO Expert Committee on Food Safety  -  advised that HACCP should replace traditional approaches</a:t>
            </a:r>
            <a:endParaRPr lang="en-GB" dirty="0"/>
          </a:p>
        </p:txBody>
      </p:sp>
      <p:sp>
        <p:nvSpPr>
          <p:cNvPr id="4" name="Slide Number Placeholder 3"/>
          <p:cNvSpPr>
            <a:spLocks noGrp="1"/>
          </p:cNvSpPr>
          <p:nvPr>
            <p:ph type="sldNum" sz="quarter" idx="10"/>
          </p:nvPr>
        </p:nvSpPr>
        <p:spPr/>
        <p:txBody>
          <a:bodyPr/>
          <a:lstStyle/>
          <a:p>
            <a:fld id="{E16E0782-385A-4DFC-A071-E374835FDB28}" type="slidenum">
              <a:rPr lang="en-GB" smtClean="0"/>
              <a:pPr/>
              <a:t>5</a:t>
            </a:fld>
            <a:endParaRPr lang="en-GB"/>
          </a:p>
        </p:txBody>
      </p:sp>
      <p:sp>
        <p:nvSpPr>
          <p:cNvPr id="2" name="Title 1"/>
          <p:cNvSpPr>
            <a:spLocks noGrp="1"/>
          </p:cNvSpPr>
          <p:nvPr>
            <p:ph type="title"/>
          </p:nvPr>
        </p:nvSpPr>
        <p:spPr>
          <a:xfrm>
            <a:off x="755576" y="404664"/>
            <a:ext cx="6192838" cy="1143000"/>
          </a:xfrm>
        </p:spPr>
        <p:txBody>
          <a:bodyPr/>
          <a:lstStyle/>
          <a:p>
            <a:r>
              <a:rPr lang="en-GB" dirty="0" smtClean="0"/>
              <a:t>Development of international</a:t>
            </a:r>
            <a:br>
              <a:rPr lang="en-GB" dirty="0" smtClean="0"/>
            </a:br>
            <a:r>
              <a:rPr lang="en-GB" dirty="0" smtClean="0"/>
              <a:t>guidance</a:t>
            </a:r>
            <a:endParaRPr lang="en-GB"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b="1" dirty="0" smtClean="0"/>
              <a:t>1993</a:t>
            </a:r>
            <a:r>
              <a:rPr lang="en-GB" dirty="0" smtClean="0"/>
              <a:t>: </a:t>
            </a:r>
            <a:r>
              <a:rPr lang="en-US" dirty="0" smtClean="0"/>
              <a:t>FAO/WHO Codex Alimentarius Commission  - adoption of Codex Guidelines for the Application of the Hazard Analysis Critical Control Point (HACCP) System </a:t>
            </a:r>
          </a:p>
          <a:p>
            <a:r>
              <a:rPr lang="en-US" b="1" dirty="0" smtClean="0"/>
              <a:t>1997</a:t>
            </a:r>
            <a:r>
              <a:rPr lang="en-US" dirty="0" smtClean="0"/>
              <a:t>: FAO/WHO Codex Alimentarius Commission  -  adoption of revised text: “The Hazard Analysis and Critical Control Point (HACCP) System and Guidelines for its Application”</a:t>
            </a:r>
            <a:endParaRPr lang="en-GB" dirty="0"/>
          </a:p>
        </p:txBody>
      </p:sp>
      <p:sp>
        <p:nvSpPr>
          <p:cNvPr id="4" name="Slide Number Placeholder 3"/>
          <p:cNvSpPr>
            <a:spLocks noGrp="1"/>
          </p:cNvSpPr>
          <p:nvPr>
            <p:ph type="sldNum" sz="quarter" idx="10"/>
          </p:nvPr>
        </p:nvSpPr>
        <p:spPr/>
        <p:txBody>
          <a:bodyPr/>
          <a:lstStyle/>
          <a:p>
            <a:fld id="{E16E0782-385A-4DFC-A071-E374835FDB28}" type="slidenum">
              <a:rPr lang="en-GB" smtClean="0"/>
              <a:pPr/>
              <a:t>6</a:t>
            </a:fld>
            <a:endParaRPr lang="en-GB"/>
          </a:p>
        </p:txBody>
      </p:sp>
      <p:sp>
        <p:nvSpPr>
          <p:cNvPr id="2" name="Title 1"/>
          <p:cNvSpPr>
            <a:spLocks noGrp="1"/>
          </p:cNvSpPr>
          <p:nvPr>
            <p:ph type="title"/>
          </p:nvPr>
        </p:nvSpPr>
        <p:spPr/>
        <p:txBody>
          <a:bodyPr/>
          <a:lstStyle/>
          <a:p>
            <a:r>
              <a:rPr lang="en-GB" dirty="0" smtClean="0"/>
              <a:t>Development of international</a:t>
            </a:r>
            <a:br>
              <a:rPr lang="en-GB" dirty="0" smtClean="0"/>
            </a:br>
            <a:r>
              <a:rPr lang="en-GB" dirty="0" smtClean="0"/>
              <a:t>guidance</a:t>
            </a:r>
            <a:endParaRPr lang="en-GB" dirty="0"/>
          </a:p>
        </p:txBody>
      </p:sp>
      <p:pic>
        <p:nvPicPr>
          <p:cNvPr id="17409" name="Picture 1"/>
          <p:cNvPicPr>
            <a:picLocks noChangeAspect="1" noChangeArrowheads="1"/>
          </p:cNvPicPr>
          <p:nvPr/>
        </p:nvPicPr>
        <p:blipFill>
          <a:blip r:embed="rId2" cstate="print"/>
          <a:srcRect b="44285"/>
          <a:stretch>
            <a:fillRect/>
          </a:stretch>
        </p:blipFill>
        <p:spPr bwMode="auto">
          <a:xfrm rot="328085">
            <a:off x="1617550" y="5039990"/>
            <a:ext cx="6724650" cy="2441137"/>
          </a:xfrm>
          <a:prstGeom prst="rect">
            <a:avLst/>
          </a:prstGeom>
          <a:noFill/>
          <a:ln w="9525">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Emphasised role of government health and food authorities in “</a:t>
            </a:r>
            <a:r>
              <a:rPr lang="en-US" b="1" dirty="0" smtClean="0"/>
              <a:t>ensuring the appropriate application of HACCP principal activities by the various food sectors and to facilitate HACCP implementation as deemed practical or necessary</a:t>
            </a:r>
            <a:r>
              <a:rPr lang="en-US" dirty="0" smtClean="0"/>
              <a:t>”</a:t>
            </a:r>
          </a:p>
          <a:p>
            <a:r>
              <a:rPr lang="en-US" dirty="0" smtClean="0"/>
              <a:t>“</a:t>
            </a:r>
            <a:r>
              <a:rPr lang="en-US" b="1" dirty="0" smtClean="0"/>
              <a:t>Government authorities have a responsibility to provide leadership in food safety control by accepting and promoting the HACCP principal activities .. for the food processing and manufacturing industry</a:t>
            </a:r>
            <a:r>
              <a:rPr lang="en-US" dirty="0" smtClean="0"/>
              <a:t>” </a:t>
            </a:r>
          </a:p>
          <a:p>
            <a:pPr algn="r">
              <a:buNone/>
            </a:pPr>
            <a:r>
              <a:rPr lang="en-US" sz="1800" dirty="0" smtClean="0"/>
              <a:t>(WHO, 1993)</a:t>
            </a:r>
            <a:endParaRPr lang="en-GB" sz="1800" dirty="0"/>
          </a:p>
        </p:txBody>
      </p:sp>
      <p:sp>
        <p:nvSpPr>
          <p:cNvPr id="3" name="Slide Number Placeholder 2"/>
          <p:cNvSpPr>
            <a:spLocks noGrp="1"/>
          </p:cNvSpPr>
          <p:nvPr>
            <p:ph type="sldNum" sz="quarter" idx="10"/>
          </p:nvPr>
        </p:nvSpPr>
        <p:spPr/>
        <p:txBody>
          <a:bodyPr/>
          <a:lstStyle/>
          <a:p>
            <a:fld id="{E16E0782-385A-4DFC-A071-E374835FDB28}" type="slidenum">
              <a:rPr lang="en-GB" smtClean="0"/>
              <a:pPr/>
              <a:t>7</a:t>
            </a:fld>
            <a:endParaRPr lang="en-GB"/>
          </a:p>
        </p:txBody>
      </p:sp>
      <p:sp>
        <p:nvSpPr>
          <p:cNvPr id="4" name="Title 3"/>
          <p:cNvSpPr>
            <a:spLocks noGrp="1"/>
          </p:cNvSpPr>
          <p:nvPr>
            <p:ph type="title"/>
          </p:nvPr>
        </p:nvSpPr>
        <p:spPr/>
        <p:txBody>
          <a:bodyPr/>
          <a:lstStyle/>
          <a:p>
            <a:r>
              <a:rPr lang="en-GB" dirty="0" smtClean="0"/>
              <a:t>1993 WHO Consultation</a:t>
            </a:r>
            <a:endParaRPr lang="en-GB"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484784"/>
            <a:ext cx="8219256" cy="4752528"/>
          </a:xfrm>
        </p:spPr>
        <p:txBody>
          <a:bodyPr/>
          <a:lstStyle/>
          <a:p>
            <a:r>
              <a:rPr lang="en-GB" b="1" dirty="0" smtClean="0"/>
              <a:t>1994</a:t>
            </a:r>
            <a:r>
              <a:rPr lang="en-GB" dirty="0" smtClean="0"/>
              <a:t>: </a:t>
            </a:r>
            <a:r>
              <a:rPr lang="en-US" dirty="0" smtClean="0"/>
              <a:t>FAO Expert Technical Meeting on the Use of Hazard Analysis Critical Control Point Principles in Food Control </a:t>
            </a:r>
          </a:p>
          <a:p>
            <a:pPr lvl="1"/>
            <a:r>
              <a:rPr lang="en-US" sz="2400" dirty="0" smtClean="0"/>
              <a:t>The Role of Government in Developing a HACCP Based Food Safety System (HACCPEXP 94/2) </a:t>
            </a:r>
          </a:p>
          <a:p>
            <a:r>
              <a:rPr lang="en-US" b="1" dirty="0" smtClean="0"/>
              <a:t>1995</a:t>
            </a:r>
            <a:r>
              <a:rPr lang="en-US" dirty="0" smtClean="0"/>
              <a:t>: WHO Consultation on Hazard Analysis Critical Control Point System: Concept and Application</a:t>
            </a:r>
          </a:p>
          <a:p>
            <a:r>
              <a:rPr lang="en-US" b="1" dirty="0" smtClean="0"/>
              <a:t>1998</a:t>
            </a:r>
            <a:r>
              <a:rPr lang="en-US" dirty="0" smtClean="0"/>
              <a:t>: FAO/WHO Joint Consultation on the role of government agencies in assessing HACCP</a:t>
            </a:r>
          </a:p>
          <a:p>
            <a:r>
              <a:rPr lang="en-US" b="1" dirty="0" smtClean="0"/>
              <a:t>2006</a:t>
            </a:r>
            <a:r>
              <a:rPr lang="en-US" dirty="0" smtClean="0"/>
              <a:t>: FAO/WHO Guidance to governments </a:t>
            </a:r>
            <a:r>
              <a:rPr lang="en-GB" dirty="0" smtClean="0"/>
              <a:t>on the application of HACCP in </a:t>
            </a:r>
            <a:r>
              <a:rPr lang="en-US" dirty="0" smtClean="0"/>
              <a:t>Small and/or Less-Developed Businesses</a:t>
            </a:r>
            <a:r>
              <a:rPr lang="en-GB" dirty="0" smtClean="0"/>
              <a:t> (SLDBs) (FAO/WHO, 2006).</a:t>
            </a:r>
            <a:endParaRPr lang="en-GB" dirty="0"/>
          </a:p>
        </p:txBody>
      </p:sp>
      <p:sp>
        <p:nvSpPr>
          <p:cNvPr id="3" name="Slide Number Placeholder 2"/>
          <p:cNvSpPr>
            <a:spLocks noGrp="1"/>
          </p:cNvSpPr>
          <p:nvPr>
            <p:ph type="sldNum" sz="quarter" idx="10"/>
          </p:nvPr>
        </p:nvSpPr>
        <p:spPr/>
        <p:txBody>
          <a:bodyPr/>
          <a:lstStyle/>
          <a:p>
            <a:fld id="{E16E0782-385A-4DFC-A071-E374835FDB28}" type="slidenum">
              <a:rPr lang="en-GB" smtClean="0"/>
              <a:pPr/>
              <a:t>8</a:t>
            </a:fld>
            <a:endParaRPr lang="en-GB"/>
          </a:p>
        </p:txBody>
      </p:sp>
      <p:sp>
        <p:nvSpPr>
          <p:cNvPr id="4" name="Title 3"/>
          <p:cNvSpPr>
            <a:spLocks noGrp="1"/>
          </p:cNvSpPr>
          <p:nvPr>
            <p:ph type="title"/>
          </p:nvPr>
        </p:nvSpPr>
        <p:spPr/>
        <p:txBody>
          <a:bodyPr/>
          <a:lstStyle/>
          <a:p>
            <a:r>
              <a:rPr lang="en-GB" dirty="0" smtClean="0"/>
              <a:t>Development of international</a:t>
            </a:r>
            <a:br>
              <a:rPr lang="en-GB" dirty="0" smtClean="0"/>
            </a:br>
            <a:r>
              <a:rPr lang="en-GB" dirty="0" smtClean="0"/>
              <a:t>guidance</a:t>
            </a:r>
            <a:endParaRPr lang="en-GB"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16E0782-385A-4DFC-A071-E374835FDB28}" type="slidenum">
              <a:rPr lang="en-GB" smtClean="0"/>
              <a:pPr/>
              <a:t>9</a:t>
            </a:fld>
            <a:endParaRPr lang="en-GB"/>
          </a:p>
        </p:txBody>
      </p:sp>
      <p:sp>
        <p:nvSpPr>
          <p:cNvPr id="4" name="Title 3"/>
          <p:cNvSpPr>
            <a:spLocks noGrp="1"/>
          </p:cNvSpPr>
          <p:nvPr>
            <p:ph type="title"/>
          </p:nvPr>
        </p:nvSpPr>
        <p:spPr>
          <a:xfrm>
            <a:off x="323528" y="274638"/>
            <a:ext cx="6624960" cy="1143000"/>
          </a:xfrm>
        </p:spPr>
        <p:txBody>
          <a:bodyPr/>
          <a:lstStyle/>
          <a:p>
            <a:r>
              <a:rPr lang="en-GB" dirty="0" smtClean="0"/>
              <a:t>Benefits of HACCP implementation</a:t>
            </a:r>
            <a:br>
              <a:rPr lang="en-GB" dirty="0" smtClean="0"/>
            </a:br>
            <a:r>
              <a:rPr lang="en-GB" dirty="0" smtClean="0"/>
              <a:t> for national authorities</a:t>
            </a:r>
            <a:endParaRPr lang="en-GB" dirty="0"/>
          </a:p>
        </p:txBody>
      </p:sp>
      <p:sp>
        <p:nvSpPr>
          <p:cNvPr id="5" name="TextBox 4"/>
          <p:cNvSpPr txBox="1"/>
          <p:nvPr/>
        </p:nvSpPr>
        <p:spPr>
          <a:xfrm>
            <a:off x="539552" y="2132856"/>
            <a:ext cx="6048672" cy="3539430"/>
          </a:xfrm>
          <a:prstGeom prst="rect">
            <a:avLst/>
          </a:prstGeom>
          <a:solidFill>
            <a:schemeClr val="bg1"/>
          </a:solidFill>
          <a:ln>
            <a:solidFill>
              <a:schemeClr val="tx1"/>
            </a:solidFill>
          </a:ln>
        </p:spPr>
        <p:txBody>
          <a:bodyPr wrap="square" rtlCol="0">
            <a:spAutoFit/>
          </a:bodyPr>
          <a:lstStyle/>
          <a:p>
            <a:pPr lvl="0"/>
            <a:r>
              <a:rPr lang="en-GB" sz="2800" dirty="0" smtClean="0"/>
              <a:t>HACCP is a systematic approach which can be applied to cover all aspects of food safety, including biological, chemical and physical hazards, at all stages of the food chain, including raw materials, growth, harvesting, purchase, production, distribution and storage, to final product use </a:t>
            </a:r>
            <a:r>
              <a:rPr lang="en-GB" sz="1800" dirty="0" smtClean="0"/>
              <a:t>(WHO, 1993).</a:t>
            </a:r>
            <a:endParaRPr lang="en-GB" dirty="0" smtClean="0"/>
          </a:p>
        </p:txBody>
      </p:sp>
      <p:sp>
        <p:nvSpPr>
          <p:cNvPr id="6" name="TextBox 5"/>
          <p:cNvSpPr txBox="1"/>
          <p:nvPr/>
        </p:nvSpPr>
        <p:spPr>
          <a:xfrm>
            <a:off x="3347864" y="2492896"/>
            <a:ext cx="4680520" cy="3385542"/>
          </a:xfrm>
          <a:prstGeom prst="rect">
            <a:avLst/>
          </a:prstGeom>
          <a:solidFill>
            <a:schemeClr val="bg1"/>
          </a:solidFill>
          <a:ln>
            <a:solidFill>
              <a:schemeClr val="tx1"/>
            </a:solidFill>
          </a:ln>
        </p:spPr>
        <p:txBody>
          <a:bodyPr wrap="square" rtlCol="0">
            <a:spAutoFit/>
          </a:bodyPr>
          <a:lstStyle/>
          <a:p>
            <a:r>
              <a:rPr lang="en-US" sz="2800" dirty="0" smtClean="0"/>
              <a:t>The HACCP system overcomes many of the limitations of traditional approaches to food safety control (generally based on 'snap-shot' inspection and end-product testing) </a:t>
            </a:r>
            <a:r>
              <a:rPr lang="en-US" sz="1800" dirty="0" smtClean="0"/>
              <a:t>(WHO, 1997).</a:t>
            </a:r>
            <a:endParaRPr lang="en-GB" dirty="0"/>
          </a:p>
        </p:txBody>
      </p:sp>
      <p:sp>
        <p:nvSpPr>
          <p:cNvPr id="7" name="TextBox 6"/>
          <p:cNvSpPr txBox="1"/>
          <p:nvPr/>
        </p:nvSpPr>
        <p:spPr>
          <a:xfrm>
            <a:off x="1907704" y="1628800"/>
            <a:ext cx="6768752" cy="3108543"/>
          </a:xfrm>
          <a:prstGeom prst="rect">
            <a:avLst/>
          </a:prstGeom>
          <a:solidFill>
            <a:schemeClr val="bg1"/>
          </a:solidFill>
          <a:ln>
            <a:solidFill>
              <a:schemeClr val="tx1"/>
            </a:solidFill>
          </a:ln>
        </p:spPr>
        <p:txBody>
          <a:bodyPr wrap="square" rtlCol="0">
            <a:spAutoFit/>
          </a:bodyPr>
          <a:lstStyle/>
          <a:p>
            <a:pPr lvl="0"/>
            <a:r>
              <a:rPr lang="en-GB" sz="2800" dirty="0" smtClean="0"/>
              <a:t>When used as an inspection tool in food control, the HACCP system leads to more efficient inspection of food operations, as the role of food inspectors is centred on the assessment of the HACCP plan and confirmation that it is properly designed and operating effectively </a:t>
            </a:r>
            <a:r>
              <a:rPr lang="en-GB" sz="1800" dirty="0" smtClean="0"/>
              <a:t>(</a:t>
            </a:r>
            <a:r>
              <a:rPr lang="en-GB" sz="1800" dirty="0" err="1" smtClean="0"/>
              <a:t>Motarjemi</a:t>
            </a:r>
            <a:r>
              <a:rPr lang="en-GB" sz="1800" dirty="0" smtClean="0"/>
              <a:t>, Y., et al., 1996).</a:t>
            </a:r>
            <a:endParaRPr lang="en-GB" dirty="0" smtClean="0"/>
          </a:p>
        </p:txBody>
      </p:sp>
      <p:sp>
        <p:nvSpPr>
          <p:cNvPr id="8" name="TextBox 7"/>
          <p:cNvSpPr txBox="1"/>
          <p:nvPr/>
        </p:nvSpPr>
        <p:spPr>
          <a:xfrm>
            <a:off x="1547664" y="3861048"/>
            <a:ext cx="5544615" cy="2677656"/>
          </a:xfrm>
          <a:prstGeom prst="rect">
            <a:avLst/>
          </a:prstGeom>
          <a:solidFill>
            <a:schemeClr val="bg1"/>
          </a:solidFill>
          <a:ln>
            <a:solidFill>
              <a:schemeClr val="tx1"/>
            </a:solidFill>
          </a:ln>
        </p:spPr>
        <p:txBody>
          <a:bodyPr wrap="square" rtlCol="0">
            <a:spAutoFit/>
          </a:bodyPr>
          <a:lstStyle/>
          <a:p>
            <a:pPr lvl="0"/>
            <a:r>
              <a:rPr lang="en-GB" sz="2800" dirty="0" smtClean="0"/>
              <a:t>HACCP systems focus on the prevention of food safety hazards instead of relying on traditional inspection practices to detect unsafe products before consumption </a:t>
            </a:r>
            <a:r>
              <a:rPr lang="en-GB" sz="1800" dirty="0" smtClean="0"/>
              <a:t>(WHO, 1993) </a:t>
            </a:r>
            <a:endParaRPr lang="en-GB" dirty="0"/>
          </a:p>
        </p:txBody>
      </p:sp>
      <p:sp>
        <p:nvSpPr>
          <p:cNvPr id="11" name="TextBox 10"/>
          <p:cNvSpPr txBox="1"/>
          <p:nvPr/>
        </p:nvSpPr>
        <p:spPr>
          <a:xfrm>
            <a:off x="827584" y="1916832"/>
            <a:ext cx="5688631" cy="2523768"/>
          </a:xfrm>
          <a:prstGeom prst="rect">
            <a:avLst/>
          </a:prstGeom>
          <a:solidFill>
            <a:schemeClr val="bg1"/>
          </a:solidFill>
          <a:ln>
            <a:solidFill>
              <a:schemeClr val="tx1"/>
            </a:solidFill>
          </a:ln>
        </p:spPr>
        <p:txBody>
          <a:bodyPr wrap="square" rtlCol="0">
            <a:spAutoFit/>
          </a:bodyPr>
          <a:lstStyle/>
          <a:p>
            <a:pPr lvl="0"/>
            <a:r>
              <a:rPr lang="en-US" sz="2800" dirty="0" smtClean="0"/>
              <a:t>With the HACCP system one can expect an improvement in the relationship between (</a:t>
            </a:r>
            <a:r>
              <a:rPr lang="en-US" sz="2800" dirty="0" err="1" smtClean="0"/>
              <a:t>i</a:t>
            </a:r>
            <a:r>
              <a:rPr lang="en-US" sz="2800" dirty="0" smtClean="0"/>
              <a:t>) food processors and food inspectors, and (ii) food processors and consumers </a:t>
            </a:r>
            <a:r>
              <a:rPr lang="en-US" sz="1800" dirty="0" smtClean="0"/>
              <a:t>(WHO, 1997)</a:t>
            </a:r>
            <a:endParaRPr lang="en-GB" dirty="0"/>
          </a:p>
        </p:txBody>
      </p:sp>
      <p:sp>
        <p:nvSpPr>
          <p:cNvPr id="12" name="TextBox 11"/>
          <p:cNvSpPr txBox="1"/>
          <p:nvPr/>
        </p:nvSpPr>
        <p:spPr>
          <a:xfrm>
            <a:off x="1619672" y="1772816"/>
            <a:ext cx="6048672" cy="3816429"/>
          </a:xfrm>
          <a:prstGeom prst="rect">
            <a:avLst/>
          </a:prstGeom>
          <a:solidFill>
            <a:schemeClr val="accent5">
              <a:lumMod val="60000"/>
              <a:lumOff val="40000"/>
            </a:schemeClr>
          </a:solidFill>
          <a:ln w="28575">
            <a:solidFill>
              <a:schemeClr val="tx1"/>
            </a:solidFill>
          </a:ln>
        </p:spPr>
        <p:txBody>
          <a:bodyPr wrap="square" rtlCol="0">
            <a:spAutoFit/>
          </a:bodyPr>
          <a:lstStyle/>
          <a:p>
            <a:r>
              <a:rPr lang="en-US" sz="2800" dirty="0" smtClean="0"/>
              <a:t>While the improved level of food safety associated with implementation of HACCP and the leading role taken by the food industry are recognized, </a:t>
            </a:r>
            <a:r>
              <a:rPr lang="en-US" sz="2800" b="1" dirty="0" smtClean="0"/>
              <a:t>the application of HACCP as a public policy requires definition of the role of government in the HACCP process </a:t>
            </a:r>
            <a:r>
              <a:rPr lang="en-US" sz="1800" b="1" dirty="0" smtClean="0"/>
              <a:t>(Whitehead, A.J. &amp; </a:t>
            </a:r>
            <a:r>
              <a:rPr lang="en-US" sz="1800" b="1" dirty="0" err="1" smtClean="0"/>
              <a:t>Orriss</a:t>
            </a:r>
            <a:r>
              <a:rPr lang="en-US" sz="1800" b="1" dirty="0" smtClean="0"/>
              <a:t>, G., 1995)</a:t>
            </a:r>
            <a:endParaRPr lang="en-GB"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xit" presetSubtype="0" fill="hold" grpId="1" nodeType="withEffect">
                                  <p:stCondLst>
                                    <p:cond delay="0"/>
                                  </p:stCondLst>
                                  <p:childTnLst>
                                    <p:animEffect transition="out" filter="fade">
                                      <p:cBhvr>
                                        <p:cTn id="8" dur="3000"/>
                                        <p:tgtEl>
                                          <p:spTgt spid="5"/>
                                        </p:tgtEl>
                                      </p:cBhvr>
                                    </p:animEffect>
                                    <p:set>
                                      <p:cBhvr>
                                        <p:cTn id="9" dur="1" fill="hold">
                                          <p:stCondLst>
                                            <p:cond delay="29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0" presetClass="exit" presetSubtype="0" fill="hold" grpId="1" nodeType="withEffect">
                                  <p:stCondLst>
                                    <p:cond delay="0"/>
                                  </p:stCondLst>
                                  <p:childTnLst>
                                    <p:animEffect transition="out" filter="fade">
                                      <p:cBhvr>
                                        <p:cTn id="15" dur="3000"/>
                                        <p:tgtEl>
                                          <p:spTgt spid="6"/>
                                        </p:tgtEl>
                                      </p:cBhvr>
                                    </p:animEffect>
                                    <p:set>
                                      <p:cBhvr>
                                        <p:cTn id="16" dur="1" fill="hold">
                                          <p:stCondLst>
                                            <p:cond delay="2999"/>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0" presetClass="exit" presetSubtype="0" fill="hold" grpId="1" nodeType="withEffect">
                                  <p:stCondLst>
                                    <p:cond delay="0"/>
                                  </p:stCondLst>
                                  <p:childTnLst>
                                    <p:animEffect transition="out" filter="fade">
                                      <p:cBhvr>
                                        <p:cTn id="22" dur="3000"/>
                                        <p:tgtEl>
                                          <p:spTgt spid="7"/>
                                        </p:tgtEl>
                                      </p:cBhvr>
                                    </p:animEffect>
                                    <p:set>
                                      <p:cBhvr>
                                        <p:cTn id="23" dur="1" fill="hold">
                                          <p:stCondLst>
                                            <p:cond delay="2999"/>
                                          </p:stCondLst>
                                        </p:cTn>
                                        <p:tgtEl>
                                          <p:spTgt spid="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par>
                                <p:cTn id="28" presetID="10" presetClass="exit" presetSubtype="0" fill="hold" grpId="1" nodeType="withEffect">
                                  <p:stCondLst>
                                    <p:cond delay="0"/>
                                  </p:stCondLst>
                                  <p:childTnLst>
                                    <p:animEffect transition="out" filter="fade">
                                      <p:cBhvr>
                                        <p:cTn id="29" dur="3000"/>
                                        <p:tgtEl>
                                          <p:spTgt spid="8"/>
                                        </p:tgtEl>
                                      </p:cBhvr>
                                    </p:animEffect>
                                    <p:set>
                                      <p:cBhvr>
                                        <p:cTn id="30" dur="1" fill="hold">
                                          <p:stCondLst>
                                            <p:cond delay="2999"/>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0" presetClass="exit" presetSubtype="0" fill="hold" grpId="1" nodeType="withEffect">
                                  <p:stCondLst>
                                    <p:cond delay="0"/>
                                  </p:stCondLst>
                                  <p:childTnLst>
                                    <p:animEffect transition="out" filter="fade">
                                      <p:cBhvr>
                                        <p:cTn id="36" dur="3000"/>
                                        <p:tgtEl>
                                          <p:spTgt spid="11"/>
                                        </p:tgtEl>
                                      </p:cBhvr>
                                    </p:animEffect>
                                    <p:set>
                                      <p:cBhvr>
                                        <p:cTn id="37" dur="1" fill="hold">
                                          <p:stCondLst>
                                            <p:cond delay="2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6" grpId="0" animBg="1"/>
      <p:bldP spid="6" grpId="1" animBg="1"/>
      <p:bldP spid="7" grpId="0" animBg="1"/>
      <p:bldP spid="7" grpId="1" animBg="1"/>
      <p:bldP spid="8" grpId="0" animBg="1"/>
      <p:bldP spid="8" grpId="1" animBg="1"/>
      <p:bldP spid="11" grpId="0" animBg="1"/>
      <p:bldP spid="11" grpId="1" animBg="1"/>
      <p:bldP spid="12" grpId="1" animBg="1"/>
    </p:bldLst>
  </p:timing>
</p:sld>
</file>

<file path=ppt/theme/theme1.xml><?xml version="1.0" encoding="utf-8"?>
<a:theme xmlns:a="http://schemas.openxmlformats.org/drawingml/2006/main" name="Rdg_PP_without_R_WHITE_slides">
  <a:themeElements>
    <a:clrScheme name="Bright colours jl 1">
      <a:dk1>
        <a:srgbClr val="000000"/>
      </a:dk1>
      <a:lt1>
        <a:srgbClr val="F8F8F8"/>
      </a:lt1>
      <a:dk2>
        <a:srgbClr val="BF0071"/>
      </a:dk2>
      <a:lt2>
        <a:srgbClr val="1C1C1C"/>
      </a:lt2>
      <a:accent1>
        <a:srgbClr val="BF0071"/>
      </a:accent1>
      <a:accent2>
        <a:srgbClr val="808080"/>
      </a:accent2>
      <a:accent3>
        <a:srgbClr val="FBFBFB"/>
      </a:accent3>
      <a:accent4>
        <a:srgbClr val="000000"/>
      </a:accent4>
      <a:accent5>
        <a:srgbClr val="DCAABB"/>
      </a:accent5>
      <a:accent6>
        <a:srgbClr val="737373"/>
      </a:accent6>
      <a:hlink>
        <a:srgbClr val="BF0071"/>
      </a:hlink>
      <a:folHlink>
        <a:srgbClr val="777777"/>
      </a:folHlink>
    </a:clrScheme>
    <a:fontScheme name="Bright colours jl">
      <a:majorFont>
        <a:latin typeface="Rdg Vesta"/>
        <a:ea typeface=""/>
        <a:cs typeface=""/>
      </a:majorFont>
      <a:minorFont>
        <a:latin typeface="Rdg Ves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Rdg Vesta" pitchFamily="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Rdg Vesta" pitchFamily="2" charset="0"/>
          </a:defRPr>
        </a:defPPr>
      </a:lstStyle>
    </a:lnDef>
  </a:objectDefaults>
  <a:extraClrSchemeLst>
    <a:extraClrScheme>
      <a:clrScheme name="Bright colours jl 1">
        <a:dk1>
          <a:srgbClr val="000000"/>
        </a:dk1>
        <a:lt1>
          <a:srgbClr val="F8F8F8"/>
        </a:lt1>
        <a:dk2>
          <a:srgbClr val="BF0071"/>
        </a:dk2>
        <a:lt2>
          <a:srgbClr val="1C1C1C"/>
        </a:lt2>
        <a:accent1>
          <a:srgbClr val="BF0071"/>
        </a:accent1>
        <a:accent2>
          <a:srgbClr val="808080"/>
        </a:accent2>
        <a:accent3>
          <a:srgbClr val="FBFBFB"/>
        </a:accent3>
        <a:accent4>
          <a:srgbClr val="000000"/>
        </a:accent4>
        <a:accent5>
          <a:srgbClr val="DCAABB"/>
        </a:accent5>
        <a:accent6>
          <a:srgbClr val="737373"/>
        </a:accent6>
        <a:hlink>
          <a:srgbClr val="BF0071"/>
        </a:hlink>
        <a:folHlink>
          <a:srgbClr val="777777"/>
        </a:folHlink>
      </a:clrScheme>
      <a:clrMap bg1="lt1" tx1="dk1" bg2="lt2" tx2="dk2" accent1="accent1" accent2="accent2" accent3="accent3" accent4="accent4" accent5="accent5" accent6="accent6" hlink="hlink" folHlink="folHlink"/>
    </a:extraClrScheme>
    <a:extraClrScheme>
      <a:clrScheme name="Bright colours jl 2">
        <a:dk1>
          <a:srgbClr val="000000"/>
        </a:dk1>
        <a:lt1>
          <a:srgbClr val="F8F8F8"/>
        </a:lt1>
        <a:dk2>
          <a:srgbClr val="642864"/>
        </a:dk2>
        <a:lt2>
          <a:srgbClr val="1C1C1C"/>
        </a:lt2>
        <a:accent1>
          <a:srgbClr val="642864"/>
        </a:accent1>
        <a:accent2>
          <a:srgbClr val="808080"/>
        </a:accent2>
        <a:accent3>
          <a:srgbClr val="FBFBFB"/>
        </a:accent3>
        <a:accent4>
          <a:srgbClr val="000000"/>
        </a:accent4>
        <a:accent5>
          <a:srgbClr val="B8ACB8"/>
        </a:accent5>
        <a:accent6>
          <a:srgbClr val="737373"/>
        </a:accent6>
        <a:hlink>
          <a:srgbClr val="642864"/>
        </a:hlink>
        <a:folHlink>
          <a:srgbClr val="777777"/>
        </a:folHlink>
      </a:clrScheme>
      <a:clrMap bg1="lt1" tx1="dk1" bg2="lt2" tx2="dk2" accent1="accent1" accent2="accent2" accent3="accent3" accent4="accent4" accent5="accent5" accent6="accent6" hlink="hlink" folHlink="folHlink"/>
    </a:extraClrScheme>
    <a:extraClrScheme>
      <a:clrScheme name="Bright colours jl 3">
        <a:dk1>
          <a:srgbClr val="000000"/>
        </a:dk1>
        <a:lt1>
          <a:srgbClr val="F8F8F8"/>
        </a:lt1>
        <a:dk2>
          <a:srgbClr val="0F5C9D"/>
        </a:dk2>
        <a:lt2>
          <a:srgbClr val="1C1C1C"/>
        </a:lt2>
        <a:accent1>
          <a:srgbClr val="0F5C9D"/>
        </a:accent1>
        <a:accent2>
          <a:srgbClr val="808080"/>
        </a:accent2>
        <a:accent3>
          <a:srgbClr val="FBFBFB"/>
        </a:accent3>
        <a:accent4>
          <a:srgbClr val="000000"/>
        </a:accent4>
        <a:accent5>
          <a:srgbClr val="AAB5CC"/>
        </a:accent5>
        <a:accent6>
          <a:srgbClr val="737373"/>
        </a:accent6>
        <a:hlink>
          <a:srgbClr val="0F5C9D"/>
        </a:hlink>
        <a:folHlink>
          <a:srgbClr val="777777"/>
        </a:folHlink>
      </a:clrScheme>
      <a:clrMap bg1="lt1" tx1="dk1" bg2="lt2" tx2="dk2" accent1="accent1" accent2="accent2" accent3="accent3" accent4="accent4" accent5="accent5" accent6="accent6" hlink="hlink" folHlink="folHlink"/>
    </a:extraClrScheme>
    <a:extraClrScheme>
      <a:clrScheme name="Bright colours jl 4">
        <a:dk1>
          <a:srgbClr val="000000"/>
        </a:dk1>
        <a:lt1>
          <a:srgbClr val="F8F8F8"/>
        </a:lt1>
        <a:dk2>
          <a:srgbClr val="FF6600"/>
        </a:dk2>
        <a:lt2>
          <a:srgbClr val="1C1C1C"/>
        </a:lt2>
        <a:accent1>
          <a:srgbClr val="FF6600"/>
        </a:accent1>
        <a:accent2>
          <a:srgbClr val="808080"/>
        </a:accent2>
        <a:accent3>
          <a:srgbClr val="FBFBFB"/>
        </a:accent3>
        <a:accent4>
          <a:srgbClr val="000000"/>
        </a:accent4>
        <a:accent5>
          <a:srgbClr val="FFB8AA"/>
        </a:accent5>
        <a:accent6>
          <a:srgbClr val="737373"/>
        </a:accent6>
        <a:hlink>
          <a:srgbClr val="FF6600"/>
        </a:hlink>
        <a:folHlink>
          <a:srgbClr val="777777"/>
        </a:folHlink>
      </a:clrScheme>
      <a:clrMap bg1="lt1" tx1="dk1" bg2="lt2" tx2="dk2" accent1="accent1" accent2="accent2" accent3="accent3" accent4="accent4" accent5="accent5" accent6="accent6" hlink="hlink" folHlink="folHlink"/>
    </a:extraClrScheme>
    <a:extraClrScheme>
      <a:clrScheme name="Bright colours jl 5">
        <a:dk1>
          <a:srgbClr val="000000"/>
        </a:dk1>
        <a:lt1>
          <a:srgbClr val="F8F8F8"/>
        </a:lt1>
        <a:dk2>
          <a:srgbClr val="12AD2B"/>
        </a:dk2>
        <a:lt2>
          <a:srgbClr val="1C1C1C"/>
        </a:lt2>
        <a:accent1>
          <a:srgbClr val="12AD2B"/>
        </a:accent1>
        <a:accent2>
          <a:srgbClr val="808080"/>
        </a:accent2>
        <a:accent3>
          <a:srgbClr val="FBFBFB"/>
        </a:accent3>
        <a:accent4>
          <a:srgbClr val="000000"/>
        </a:accent4>
        <a:accent5>
          <a:srgbClr val="AAD3AC"/>
        </a:accent5>
        <a:accent6>
          <a:srgbClr val="737373"/>
        </a:accent6>
        <a:hlink>
          <a:srgbClr val="12AD2B"/>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631</TotalTime>
  <Words>1758</Words>
  <Application>Microsoft Office PowerPoint</Application>
  <PresentationFormat>On-screen Show (4:3)</PresentationFormat>
  <Paragraphs>183</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Rdg Vesta</vt:lpstr>
      <vt:lpstr>Rdg_PP_without_R_WHITE_slides</vt:lpstr>
      <vt:lpstr>Incorporating HACCP into national food control systems - Analyzing progress in the United Arab Emirates</vt:lpstr>
      <vt:lpstr>Outline</vt:lpstr>
      <vt:lpstr>Food-borne disease</vt:lpstr>
      <vt:lpstr>HACCP</vt:lpstr>
      <vt:lpstr>Development of international guidance</vt:lpstr>
      <vt:lpstr>Development of international guidance</vt:lpstr>
      <vt:lpstr>1993 WHO Consultation</vt:lpstr>
      <vt:lpstr>Development of international guidance</vt:lpstr>
      <vt:lpstr>Benefits of HACCP implementation  for national authorities</vt:lpstr>
      <vt:lpstr>Role and responsibilities of government agencies</vt:lpstr>
      <vt:lpstr>UAE – some data</vt:lpstr>
      <vt:lpstr>Food safety in the news (1)</vt:lpstr>
      <vt:lpstr>Food safety in the news (2)</vt:lpstr>
      <vt:lpstr>SWOT analysis</vt:lpstr>
      <vt:lpstr>UAE and HACCP: (1) Government commitment and leadership</vt:lpstr>
      <vt:lpstr>UAE and HACCP: (1) Government commitment and leadership</vt:lpstr>
      <vt:lpstr>UAE and HACCP: (2) Appropriate legislation and enforcement</vt:lpstr>
      <vt:lpstr>UAE and HACCP: (2) Appropriate legislation and enforcement</vt:lpstr>
      <vt:lpstr>UAE and HACCP: (3) Food safety risks</vt:lpstr>
      <vt:lpstr>UAE and HACCP: (3) Food safety risks</vt:lpstr>
      <vt:lpstr>UAE and HACCP: (4) Strategies to facilitate implementation</vt:lpstr>
      <vt:lpstr>UAE and HACCP: (4) Strategies to facilitate implementation</vt:lpstr>
      <vt:lpstr>Conclusions </vt:lpstr>
      <vt:lpstr>Main references</vt:lpstr>
      <vt:lpstr>Thank you!</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Incorporating HACCP into national food control systems - Analyzing progress in the United Arab Emirates</dc:title>
  <dc:creator> David Jukes</dc:creator>
  <cp:lastModifiedBy>Jukes</cp:lastModifiedBy>
  <cp:revision>63</cp:revision>
  <cp:lastPrinted>2006-09-19T14:59:33Z</cp:lastPrinted>
  <dcterms:created xsi:type="dcterms:W3CDTF">2011-02-24T10:06:23Z</dcterms:created>
  <dcterms:modified xsi:type="dcterms:W3CDTF">2011-02-27T19:06:21Z</dcterms:modified>
</cp:coreProperties>
</file>