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0" r:id="rId2"/>
    <p:sldId id="342" r:id="rId3"/>
    <p:sldId id="344" r:id="rId4"/>
    <p:sldId id="268" r:id="rId5"/>
    <p:sldId id="343" r:id="rId6"/>
    <p:sldId id="337" r:id="rId7"/>
    <p:sldId id="324" r:id="rId8"/>
    <p:sldId id="331" r:id="rId9"/>
    <p:sldId id="339" r:id="rId10"/>
    <p:sldId id="334" r:id="rId11"/>
    <p:sldId id="340" r:id="rId12"/>
    <p:sldId id="323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8211"/>
    <a:srgbClr val="00FF00"/>
    <a:srgbClr val="008000"/>
    <a:srgbClr val="FFCC99"/>
    <a:srgbClr val="FFCC66"/>
    <a:srgbClr val="A9A067"/>
    <a:srgbClr val="79540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713" autoAdjust="0"/>
  </p:normalViewPr>
  <p:slideViewPr>
    <p:cSldViewPr snapToGrid="0">
      <p:cViewPr>
        <p:scale>
          <a:sx n="70" d="100"/>
          <a:sy n="70" d="100"/>
        </p:scale>
        <p:origin x="-11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7DDCEE7-1638-44FE-9A68-E5D9D2DE5D17}" type="datetimeFigureOut">
              <a:rPr lang="en-US"/>
              <a:pPr>
                <a:defRPr/>
              </a:pPr>
              <a:t>2/18/2012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ED94EB-6ECB-4620-9C69-FBF449B30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5E0AE04-22B4-4D9A-8471-23F75869F4C0}" type="slidenum">
              <a:rPr lang="en-US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B07FA0-2231-4946-A3B0-BBA7004DDE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B07FA0-2231-4946-A3B0-BBA7004DDE5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B07FA0-2231-4946-A3B0-BBA7004DDE5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B07FA0-2231-4946-A3B0-BBA7004DDE5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For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62A05B-15E5-433E-A0CF-6651CE112FA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swir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Mars-Chocolate-Logo-09white"/>
          <p:cNvPicPr>
            <a:picLocks noChangeAspect="1" noChangeArrowheads="1"/>
          </p:cNvPicPr>
          <p:nvPr userDrawn="1"/>
        </p:nvPicPr>
        <p:blipFill>
          <a:blip r:embed="rId3" cstate="print"/>
          <a:srcRect b="24593"/>
          <a:stretch>
            <a:fillRect/>
          </a:stretch>
        </p:blipFill>
        <p:spPr bwMode="auto">
          <a:xfrm>
            <a:off x="6551613" y="5718175"/>
            <a:ext cx="20796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5" descr="globes-beige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5538" y="5684838"/>
            <a:ext cx="14430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663700"/>
            <a:ext cx="7772400" cy="1470025"/>
          </a:xfrm>
        </p:spPr>
        <p:txBody>
          <a:bodyPr/>
          <a:lstStyle>
            <a:lvl1pPr>
              <a:defRPr sz="3600" smtClean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2253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956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0" i="1"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405" y="2130427"/>
            <a:ext cx="777119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299" y="3886200"/>
            <a:ext cx="640140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52" indent="0" algn="ctr">
              <a:buNone/>
              <a:defRPr/>
            </a:lvl2pPr>
            <a:lvl3pPr marL="914303" indent="0" algn="ctr">
              <a:buNone/>
              <a:defRPr/>
            </a:lvl3pPr>
            <a:lvl4pPr marL="1371455" indent="0" algn="ctr">
              <a:buNone/>
              <a:defRPr/>
            </a:lvl4pPr>
            <a:lvl5pPr marL="1828606" indent="0" algn="ctr">
              <a:buNone/>
              <a:defRPr/>
            </a:lvl5pPr>
            <a:lvl6pPr marL="2285758" indent="0" algn="ctr">
              <a:buNone/>
              <a:defRPr/>
            </a:lvl6pPr>
            <a:lvl7pPr marL="2742909" indent="0" algn="ctr">
              <a:buNone/>
              <a:defRPr/>
            </a:lvl7pPr>
            <a:lvl8pPr marL="3200061" indent="0" algn="ctr">
              <a:buNone/>
              <a:defRPr/>
            </a:lvl8pPr>
            <a:lvl9pPr marL="3657212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19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27B06-BDE4-43AA-B859-5B685EEB6E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19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8E6E0-C370-47EC-8C81-4FBF0D4561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024" y="1014414"/>
            <a:ext cx="4256012" cy="4344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8179" y="1014414"/>
            <a:ext cx="4257524" cy="4344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19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4435D-C8AA-46AA-84E0-470A5EB4F6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19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7A9DB-B41C-4D18-B10E-4A330B786D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9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55243-E787-45D2-A93B-36501A91FE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13"/>
          <p:cNvGrpSpPr>
            <a:grpSpLocks/>
          </p:cNvGrpSpPr>
          <p:nvPr userDrawn="1"/>
        </p:nvGrpSpPr>
        <p:grpSpPr bwMode="auto">
          <a:xfrm>
            <a:off x="0" y="0"/>
            <a:ext cx="9144000" cy="6862763"/>
            <a:chOff x="0" y="0"/>
            <a:chExt cx="9144000" cy="6862763"/>
          </a:xfrm>
        </p:grpSpPr>
        <p:pic>
          <p:nvPicPr>
            <p:cNvPr id="10246" name="Picture 14" descr="C:\Documents and Settings\LSmith\My Documents\MWC PROJECTS\MARS\3650_Mars Chocolate GLobal\assets\swirl band.jpg"/>
            <p:cNvPicPr>
              <a:picLocks noChangeAspect="1" noChangeArrowheads="1"/>
            </p:cNvPicPr>
            <p:nvPr userDrawn="1"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9071" y="5998026"/>
              <a:ext cx="9134929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7" name="Picture 2" descr="C:\Documents and Settings\LSmith\My Documents\MWC PROJECTS\MARS\3650_Mars Chocolate GLobal\assets\white-frame-rev.png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0" y="0"/>
              <a:ext cx="9144000" cy="6857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10"/>
            <p:cNvSpPr/>
            <p:nvPr/>
          </p:nvSpPr>
          <p:spPr bwMode="auto">
            <a:xfrm>
              <a:off x="2146300" y="6581775"/>
              <a:ext cx="4572000" cy="280988"/>
            </a:xfrm>
            <a:prstGeom prst="rect">
              <a:avLst/>
            </a:prstGeom>
          </p:spPr>
          <p:txBody>
            <a:bodyPr lIns="91430" tIns="45716" rIns="91430" bIns="45716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solidFill>
                    <a:prstClr val="white"/>
                  </a:solidFill>
                  <a:latin typeface="Marsfont"/>
                  <a:cs typeface="Arial" pitchFamily="34" charset="0"/>
                </a:rPr>
                <a:t>Privileged and Confidential - for Mars Internal Use only</a:t>
              </a:r>
            </a:p>
          </p:txBody>
        </p:sp>
        <p:pic>
          <p:nvPicPr>
            <p:cNvPr id="10249" name="Picture 5" descr="mars chocolate NA 042309.png"/>
            <p:cNvPicPr>
              <a:picLocks noChangeAspect="1"/>
            </p:cNvPicPr>
            <p:nvPr/>
          </p:nvPicPr>
          <p:blipFill>
            <a:blip r:embed="rId10" cstate="print"/>
            <a:srcRect b="-233"/>
            <a:stretch>
              <a:fillRect/>
            </a:stretch>
          </p:blipFill>
          <p:spPr bwMode="auto">
            <a:xfrm>
              <a:off x="7404100" y="6053364"/>
              <a:ext cx="1314450" cy="495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ectangle 4"/>
            <p:cNvSpPr/>
            <p:nvPr userDrawn="1"/>
          </p:nvSpPr>
          <p:spPr bwMode="auto">
            <a:xfrm>
              <a:off x="2146300" y="6581775"/>
              <a:ext cx="4572000" cy="280988"/>
            </a:xfrm>
            <a:prstGeom prst="rect">
              <a:avLst/>
            </a:prstGeom>
          </p:spPr>
          <p:txBody>
            <a:bodyPr lIns="91430" tIns="45716" rIns="91430" bIns="45716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solidFill>
                    <a:prstClr val="white"/>
                  </a:solidFill>
                  <a:latin typeface="Marsfont"/>
                  <a:cs typeface="Arial" pitchFamily="34" charset="0"/>
                </a:rPr>
                <a:t>Privileged and Confidential - for Mars Internal Use only</a:t>
              </a:r>
            </a:p>
          </p:txBody>
        </p:sp>
        <p:pic>
          <p:nvPicPr>
            <p:cNvPr id="10251" name="Picture 9" descr="C:\Documents and Settings\LSmith\My Documents\MWC PROJECTS\MARS\3650_Mars Chocolate GLobal\assets\globes-beige.png"/>
            <p:cNvPicPr>
              <a:picLocks noChangeAspect="1" noChangeArrowheads="1"/>
            </p:cNvPicPr>
            <p:nvPr userDrawn="1"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6349998" y="6099175"/>
              <a:ext cx="909802" cy="293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43" name="Rectangle 3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406400" y="319088"/>
            <a:ext cx="8318500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635000" y="1079500"/>
            <a:ext cx="8102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Slide Number Placeholder 19"/>
          <p:cNvSpPr>
            <a:spLocks noGrp="1"/>
          </p:cNvSpPr>
          <p:nvPr userDrawn="1">
            <p:ph type="sldNum" sz="quarter" idx="4"/>
          </p:nvPr>
        </p:nvSpPr>
        <p:spPr>
          <a:xfrm>
            <a:off x="0" y="6621463"/>
            <a:ext cx="406400" cy="236537"/>
          </a:xfrm>
          <a:prstGeom prst="rect">
            <a:avLst/>
          </a:prstGeom>
        </p:spPr>
        <p:txBody>
          <a:bodyPr lIns="91430" tIns="45716" rIns="91430" bIns="45716"/>
          <a:lstStyle>
            <a:lvl1pPr algn="ctr" eaLnBrk="0" hangingPunct="0">
              <a:lnSpc>
                <a:spcPct val="85000"/>
              </a:lnSpc>
              <a:defRPr sz="1000" b="1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A916A1-8D86-446B-81C3-238F4AC9FF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7" r:id="rId2"/>
    <p:sldLayoutId id="2147483718" r:id="rId3"/>
    <p:sldLayoutId id="2147483719" r:id="rId4"/>
    <p:sldLayoutId id="2147483720" r:id="rId5"/>
    <p:sldLayoutId id="2147483721" r:id="rId6"/>
  </p:sldLayoutIdLst>
  <p:hf hdr="0" ftr="0" dt="0"/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Marsfont" pitchFamily="50" charset="0"/>
          <a:cs typeface="Arial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Marsfont" pitchFamily="50" charset="0"/>
          <a:cs typeface="Arial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Marsfont" pitchFamily="50" charset="0"/>
          <a:cs typeface="Arial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Marsfont" pitchFamily="50" charset="0"/>
          <a:cs typeface="Arial" charset="0"/>
        </a:defRPr>
      </a:lvl5pPr>
      <a:lvl6pPr marL="457152" algn="ctr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Marsfont" pitchFamily="50" charset="0"/>
          <a:cs typeface="Arial" charset="0"/>
        </a:defRPr>
      </a:lvl6pPr>
      <a:lvl7pPr marL="914303" algn="ctr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Marsfont" pitchFamily="50" charset="0"/>
          <a:cs typeface="Arial" charset="0"/>
        </a:defRPr>
      </a:lvl7pPr>
      <a:lvl8pPr marL="1371455" algn="ctr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Marsfont" pitchFamily="50" charset="0"/>
          <a:cs typeface="Arial" charset="0"/>
        </a:defRPr>
      </a:lvl8pPr>
      <a:lvl9pPr marL="1828606" algn="ctr" rtl="0" fontAlgn="base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Marsfont" pitchFamily="50" charset="0"/>
          <a:cs typeface="Arial" charset="0"/>
        </a:defRPr>
      </a:lvl9pPr>
    </p:titleStyle>
    <p:bodyStyle>
      <a:lvl1pPr marL="169863" indent="-169863" algn="l" rtl="0" eaLnBrk="0" fontAlgn="base" hangingPunct="0">
        <a:lnSpc>
          <a:spcPct val="80000"/>
        </a:lnSpc>
        <a:spcBef>
          <a:spcPts val="1200"/>
        </a:spcBef>
        <a:spcAft>
          <a:spcPct val="0"/>
        </a:spcAft>
        <a:buSzPct val="130000"/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79400" algn="l" rtl="0" eaLnBrk="0" fontAlgn="base" hangingPunct="0">
        <a:lnSpc>
          <a:spcPct val="80000"/>
        </a:lnSpc>
        <a:spcBef>
          <a:spcPts val="1200"/>
        </a:spcBef>
        <a:spcAft>
          <a:spcPct val="0"/>
        </a:spcAft>
        <a:buClr>
          <a:srgbClr val="11568B"/>
        </a:buClr>
        <a:buFont typeface="Webdings" pitchFamily="18" charset="2"/>
        <a:buChar char="4"/>
        <a:defRPr>
          <a:solidFill>
            <a:schemeClr val="tx1"/>
          </a:solidFill>
          <a:latin typeface="+mn-lt"/>
          <a:cs typeface="+mn-cs"/>
        </a:defRPr>
      </a:lvl2pPr>
      <a:lvl3pPr marL="1084263" indent="-169863" algn="l" rtl="0" eaLnBrk="0" fontAlgn="base" hangingPunct="0">
        <a:lnSpc>
          <a:spcPct val="80000"/>
        </a:lnSpc>
        <a:spcBef>
          <a:spcPts val="1200"/>
        </a:spcBef>
        <a:spcAft>
          <a:spcPct val="0"/>
        </a:spcAft>
        <a:buClr>
          <a:srgbClr val="11568B"/>
        </a:buClr>
        <a:buSzPct val="120000"/>
        <a:buFont typeface="Marsfont" pitchFamily="2" charset="0"/>
        <a:buChar char="−"/>
        <a:defRPr sz="1600" i="1">
          <a:solidFill>
            <a:schemeClr val="tx1"/>
          </a:solidFill>
          <a:latin typeface="+mn-lt"/>
          <a:cs typeface="+mn-cs"/>
        </a:defRPr>
      </a:lvl3pPr>
      <a:lvl4pPr marL="1546225" indent="-174625" algn="l" rtl="0" eaLnBrk="0" fontAlgn="base" hangingPunct="0">
        <a:lnSpc>
          <a:spcPct val="80000"/>
        </a:lnSpc>
        <a:spcBef>
          <a:spcPts val="1200"/>
        </a:spcBef>
        <a:spcAft>
          <a:spcPct val="0"/>
        </a:spcAft>
        <a:buClr>
          <a:srgbClr val="11568B"/>
        </a:buClr>
        <a:buFont typeface="Arial" charset="0"/>
        <a:buChar char="•"/>
        <a:defRPr sz="1400">
          <a:solidFill>
            <a:schemeClr val="tx1"/>
          </a:solidFill>
          <a:latin typeface="+mn-lt"/>
          <a:cs typeface="+mn-cs"/>
        </a:defRPr>
      </a:lvl4pPr>
      <a:lvl5pPr marL="2055813" indent="-227013" algn="l" rtl="0" eaLnBrk="0" fontAlgn="base" hangingPunct="0">
        <a:lnSpc>
          <a:spcPct val="80000"/>
        </a:lnSpc>
        <a:spcBef>
          <a:spcPts val="1200"/>
        </a:spcBef>
        <a:spcAft>
          <a:spcPct val="0"/>
        </a:spcAft>
        <a:buClr>
          <a:srgbClr val="11568B"/>
        </a:buClr>
        <a:buFont typeface="Marsfont Light" pitchFamily="2" charset="0"/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333" indent="-228576" algn="l" rtl="0" fontAlgn="base">
        <a:lnSpc>
          <a:spcPct val="80000"/>
        </a:lnSpc>
        <a:spcBef>
          <a:spcPts val="1200"/>
        </a:spcBef>
        <a:spcAft>
          <a:spcPct val="0"/>
        </a:spcAft>
        <a:buClr>
          <a:srgbClr val="11568B"/>
        </a:buClr>
        <a:buFont typeface="Marsfont Light" pitchFamily="50" charset="0"/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485" indent="-228576" algn="l" rtl="0" fontAlgn="base">
        <a:lnSpc>
          <a:spcPct val="80000"/>
        </a:lnSpc>
        <a:spcBef>
          <a:spcPts val="1200"/>
        </a:spcBef>
        <a:spcAft>
          <a:spcPct val="0"/>
        </a:spcAft>
        <a:buClr>
          <a:srgbClr val="11568B"/>
        </a:buClr>
        <a:buFont typeface="Marsfont Light" pitchFamily="50" charset="0"/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8637" indent="-228576" algn="l" rtl="0" fontAlgn="base">
        <a:lnSpc>
          <a:spcPct val="80000"/>
        </a:lnSpc>
        <a:spcBef>
          <a:spcPts val="1200"/>
        </a:spcBef>
        <a:spcAft>
          <a:spcPct val="0"/>
        </a:spcAft>
        <a:buClr>
          <a:srgbClr val="11568B"/>
        </a:buClr>
        <a:buFont typeface="Marsfont Light" pitchFamily="50" charset="0"/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5788" indent="-228576" algn="l" rtl="0" fontAlgn="base">
        <a:lnSpc>
          <a:spcPct val="80000"/>
        </a:lnSpc>
        <a:spcBef>
          <a:spcPts val="1200"/>
        </a:spcBef>
        <a:spcAft>
          <a:spcPct val="0"/>
        </a:spcAft>
        <a:buClr>
          <a:srgbClr val="11568B"/>
        </a:buClr>
        <a:buFont typeface="Marsfont Light" pitchFamily="50" charset="0"/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2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3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5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06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58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09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1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12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3" Target="../media/image27.emf" Type="http://schemas.openxmlformats.org/officeDocument/2006/relationships/image"/><Relationship Id="rId2" Target="../media/image26.emf" Type="http://schemas.openxmlformats.org/officeDocument/2006/relationships/image"/><Relationship Id="rId1" Target="../slideLayouts/slideLayout5.xml" Type="http://schemas.openxmlformats.org/officeDocument/2006/relationships/slideLayout"/><Relationship Id="rId5" Target="../media/image29.jpeg" Type="http://schemas.openxmlformats.org/officeDocument/2006/relationships/image"/><Relationship Id="rId4" Target="../media/image28.emf" Type="http://schemas.openxmlformats.org/officeDocument/2006/relationships/image"/></Relationships>
</file>

<file path=ppt/slides/_rels/slide11.xml.rels><?xml version="1.0" encoding="UTF-8" standalone="yes" ?><Relationships xmlns="http://schemas.openxmlformats.org/package/2006/relationships"><Relationship Id="rId3" Target="../media/image31.jpeg" Type="http://schemas.openxmlformats.org/officeDocument/2006/relationships/image"/><Relationship Id="rId2" Target="../media/image30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32.emf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 ?><Relationships xmlns="http://schemas.openxmlformats.org/package/2006/relationships"><Relationship Id="rId3" Target="../slideLayouts/slideLayout2.xml" Type="http://schemas.openxmlformats.org/officeDocument/2006/relationships/slideLayout"/><Relationship Id="rId2" Target="../tags/tag4.xml" Type="http://schemas.openxmlformats.org/officeDocument/2006/relationships/tags"/><Relationship Id="rId1" Target="../drawings/vmlDrawing2.vml" Type="http://schemas.openxmlformats.org/officeDocument/2006/relationships/vmlDrawing"/><Relationship Id="rId6" Target="../media/image8.jpeg" Type="http://schemas.openxmlformats.org/officeDocument/2006/relationships/image"/><Relationship Id="rId5" Target="../embeddings/oleObject2.bin" Type="http://schemas.openxmlformats.org/officeDocument/2006/relationships/oleObject"/><Relationship Id="rId4" Target="../notesSlides/notesSlide3.xml" Type="http://schemas.openxmlformats.org/officeDocument/2006/relationships/notesSlide"/></Relationships>
</file>

<file path=ppt/slides/_rels/slide4.xml.rels><?xml version="1.0" encoding="UTF-8" standalone="yes" ?><Relationships xmlns="http://schemas.openxmlformats.org/package/2006/relationships"><Relationship Id="rId8" Target="../media/image11.jpeg" Type="http://schemas.openxmlformats.org/officeDocument/2006/relationships/image"/><Relationship Id="rId3" Target="../slideLayouts/slideLayout2.xml" Type="http://schemas.openxmlformats.org/officeDocument/2006/relationships/slideLayout"/><Relationship Id="rId7" Target="../media/image10.jpeg" Type="http://schemas.openxmlformats.org/officeDocument/2006/relationships/image"/><Relationship Id="rId2" Target="../tags/tag5.xml" Type="http://schemas.openxmlformats.org/officeDocument/2006/relationships/tags"/><Relationship Id="rId1" Target="../drawings/vmlDrawing3.vml" Type="http://schemas.openxmlformats.org/officeDocument/2006/relationships/vmlDrawing"/><Relationship Id="rId6" Target="../media/image9.jpeg" Type="http://schemas.openxmlformats.org/officeDocument/2006/relationships/image"/><Relationship Id="rId11" Target="../media/image14.jpeg" Type="http://schemas.openxmlformats.org/officeDocument/2006/relationships/image"/><Relationship Id="rId5" Target="../embeddings/oleObject3.bin" Type="http://schemas.openxmlformats.org/officeDocument/2006/relationships/oleObject"/><Relationship Id="rId10" Target="../media/image13.jpeg" Type="http://schemas.openxmlformats.org/officeDocument/2006/relationships/image"/><Relationship Id="rId4" Target="../notesSlides/notesSlide4.xml" Type="http://schemas.openxmlformats.org/officeDocument/2006/relationships/notesSlide"/><Relationship Id="rId9" Target="../media/image12.jpe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8" Target="../media/image17.jpeg" Type="http://schemas.openxmlformats.org/officeDocument/2006/relationships/image"/><Relationship Id="rId3" Target="../slideLayouts/slideLayout2.xml" Type="http://schemas.openxmlformats.org/officeDocument/2006/relationships/slideLayout"/><Relationship Id="rId7" Target="../media/image16.jpeg" Type="http://schemas.openxmlformats.org/officeDocument/2006/relationships/image"/><Relationship Id="rId2" Target="../tags/tag6.xml" Type="http://schemas.openxmlformats.org/officeDocument/2006/relationships/tags"/><Relationship Id="rId1" Target="../drawings/vmlDrawing4.vml" Type="http://schemas.openxmlformats.org/officeDocument/2006/relationships/vmlDrawing"/><Relationship Id="rId6" Target="../media/image15.png" Type="http://schemas.openxmlformats.org/officeDocument/2006/relationships/image"/><Relationship Id="rId5" Target="../embeddings/oleObject4.bin" Type="http://schemas.openxmlformats.org/officeDocument/2006/relationships/oleObject"/><Relationship Id="rId10" Target="../media/image19.jpeg" Type="http://schemas.openxmlformats.org/officeDocument/2006/relationships/image"/><Relationship Id="rId4" Target="../notesSlides/notesSlide5.xml" Type="http://schemas.openxmlformats.org/officeDocument/2006/relationships/notesSlide"/><Relationship Id="rId9" Target="../media/image18.jpe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3" Target="../media/image21.jpeg" Type="http://schemas.openxmlformats.org/officeDocument/2006/relationships/image"/><Relationship Id="rId2" Target="../media/image20.jpeg" Type="http://schemas.openxmlformats.org/officeDocument/2006/relationships/image"/><Relationship Id="rId1" Target="../slideLayouts/slideLayout5.xml" Type="http://schemas.openxmlformats.org/officeDocument/2006/relationships/slideLayout"/><Relationship Id="rId4" Target="../media/image22.jpeg" Type="http://schemas.openxmlformats.org/officeDocument/2006/relationships/image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 ?><Relationships xmlns="http://schemas.openxmlformats.org/package/2006/relationships"><Relationship Id="rId3" Target="../media/image24.jpeg" Type="http://schemas.openxmlformats.org/officeDocument/2006/relationships/image"/><Relationship Id="rId2" Target="../media/image23.png" Type="http://schemas.openxmlformats.org/officeDocument/2006/relationships/image"/><Relationship Id="rId1" Target="../slideLayouts/slideLayout5.xml" Type="http://schemas.openxmlformats.org/officeDocument/2006/relationships/slideLayout"/><Relationship Id="rId4" Target="../media/image25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0" y="6621463"/>
            <a:ext cx="406400" cy="236537"/>
          </a:xfrm>
          <a:prstGeom prst="rect">
            <a:avLst/>
          </a:prstGeom>
          <a:noFill/>
        </p:spPr>
        <p:txBody>
          <a:bodyPr lIns="91430" tIns="45716" rIns="91430" bIns="45716"/>
          <a:lstStyle/>
          <a:p>
            <a:pPr algn="ctr" eaLnBrk="0" hangingPunct="0">
              <a:lnSpc>
                <a:spcPct val="85000"/>
              </a:lnSpc>
              <a:defRPr/>
            </a:pPr>
            <a:fld id="{E21A81DE-53A5-4BE3-B943-3FA73D88F642}" type="slidenum">
              <a:rPr lang="en-US" sz="1000" b="1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cs typeface="+mn-cs"/>
              </a:rPr>
              <a:pPr algn="ctr" eaLnBrk="0" hangingPunct="0">
                <a:lnSpc>
                  <a:spcPct val="85000"/>
                </a:lnSpc>
                <a:defRPr/>
              </a:pPr>
              <a:t>1</a:t>
            </a:fld>
            <a:endParaRPr lang="en-US" sz="1000" b="1" dirty="0">
              <a:solidFill>
                <a:prstClr val="black">
                  <a:lumMod val="50000"/>
                  <a:lumOff val="50000"/>
                </a:prstClr>
              </a:solidFill>
              <a:latin typeface="+mn-lt"/>
              <a:cs typeface="+mn-cs"/>
            </a:endParaRPr>
          </a:p>
        </p:txBody>
      </p:sp>
      <p:sp>
        <p:nvSpPr>
          <p:cNvPr id="12291" name="Title 11"/>
          <p:cNvSpPr>
            <a:spLocks noGrp="1"/>
          </p:cNvSpPr>
          <p:nvPr>
            <p:ph type="ctrTitle"/>
          </p:nvPr>
        </p:nvSpPr>
        <p:spPr>
          <a:xfrm>
            <a:off x="685800" y="1390403"/>
            <a:ext cx="7772400" cy="1470025"/>
          </a:xfrm>
        </p:spPr>
        <p:txBody>
          <a:bodyPr/>
          <a:lstStyle/>
          <a:p>
            <a:r>
              <a:rPr lang="en-US" sz="2800" dirty="0" smtClean="0"/>
              <a:t>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Party Audits and Regulatory Inspections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Food Industry Perspective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804023" y="4421877"/>
            <a:ext cx="40260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b="1" dirty="0" smtClean="0">
                <a:solidFill>
                  <a:schemeClr val="bg1"/>
                </a:solidFill>
              </a:rPr>
              <a:t>Tim Ahn </a:t>
            </a:r>
          </a:p>
          <a:p>
            <a:r>
              <a:rPr lang="en-AU" sz="1600" b="1" dirty="0" smtClean="0">
                <a:solidFill>
                  <a:schemeClr val="bg1"/>
                </a:solidFill>
              </a:rPr>
              <a:t>Mars </a:t>
            </a:r>
            <a:r>
              <a:rPr lang="en-AU" sz="1600" b="1" dirty="0" smtClean="0">
                <a:solidFill>
                  <a:schemeClr val="bg1"/>
                </a:solidFill>
              </a:rPr>
              <a:t>Chocolate</a:t>
            </a:r>
            <a:endParaRPr lang="en-AU" sz="1600" b="1" dirty="0" smtClean="0">
              <a:solidFill>
                <a:schemeClr val="bg1"/>
              </a:solidFill>
            </a:endParaRPr>
          </a:p>
          <a:p>
            <a:r>
              <a:rPr lang="en-AU" sz="1600" b="1" dirty="0" smtClean="0">
                <a:solidFill>
                  <a:schemeClr val="bg1"/>
                </a:solidFill>
              </a:rPr>
              <a:t>Global Director - Quality &amp; Food Safety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</a:t>
            </a:r>
            <a:r>
              <a:rPr lang="en-AU" baseline="30000" dirty="0" smtClean="0"/>
              <a:t>rd</a:t>
            </a:r>
            <a:r>
              <a:rPr lang="en-AU" dirty="0" smtClean="0"/>
              <a:t> Party Audits &amp; Effective Q&amp;FS Programs    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97A9DB-B41C-4D18-B10E-4A330B786D6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6603" y="1392072"/>
            <a:ext cx="869362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2000" dirty="0" smtClean="0"/>
              <a:t> Quality and Food Safety Management Systems provide structure from which to produce safe, wholesome, and legal foods.</a:t>
            </a:r>
          </a:p>
          <a:p>
            <a:pPr>
              <a:buFont typeface="Arial" pitchFamily="34" charset="0"/>
              <a:buChar char="•"/>
            </a:pPr>
            <a:endParaRPr lang="en-AU" sz="2000" dirty="0" smtClean="0"/>
          </a:p>
          <a:p>
            <a:pPr lvl="1">
              <a:buFont typeface="Arial" pitchFamily="34" charset="0"/>
              <a:buChar char="•"/>
            </a:pPr>
            <a:r>
              <a:rPr lang="en-AU" sz="2000" dirty="0" smtClean="0"/>
              <a:t> Meet regulatory requirements</a:t>
            </a:r>
          </a:p>
          <a:p>
            <a:pPr lvl="1">
              <a:buFont typeface="Arial" pitchFamily="34" charset="0"/>
              <a:buChar char="•"/>
            </a:pPr>
            <a:endParaRPr lang="en-AU" sz="2000" dirty="0" smtClean="0"/>
          </a:p>
          <a:p>
            <a:pPr lvl="1">
              <a:buFont typeface="Arial" pitchFamily="34" charset="0"/>
              <a:buChar char="•"/>
            </a:pPr>
            <a:r>
              <a:rPr lang="en-AU" sz="2000" dirty="0" smtClean="0"/>
              <a:t> Achieve required customer certifications</a:t>
            </a:r>
          </a:p>
          <a:p>
            <a:pPr lvl="1">
              <a:buFont typeface="Arial" pitchFamily="34" charset="0"/>
              <a:buChar char="•"/>
            </a:pPr>
            <a:endParaRPr lang="en-AU" sz="2000" dirty="0" smtClean="0"/>
          </a:p>
          <a:p>
            <a:pPr lvl="1">
              <a:buFont typeface="Arial" pitchFamily="34" charset="0"/>
              <a:buChar char="•"/>
            </a:pPr>
            <a:r>
              <a:rPr lang="en-AU" sz="2000" dirty="0" smtClean="0"/>
              <a:t> Drive continuous improvement activities</a:t>
            </a:r>
          </a:p>
          <a:p>
            <a:pPr lvl="1">
              <a:buFont typeface="Arial" pitchFamily="34" charset="0"/>
              <a:buChar char="•"/>
            </a:pPr>
            <a:endParaRPr lang="en-AU" sz="2000" dirty="0" smtClean="0"/>
          </a:p>
          <a:p>
            <a:pPr lvl="1">
              <a:buFont typeface="Arial" pitchFamily="34" charset="0"/>
              <a:buChar char="•"/>
            </a:pPr>
            <a:r>
              <a:rPr lang="en-AU" sz="2000" dirty="0" smtClean="0"/>
              <a:t> Demonstrate organizational governance</a:t>
            </a:r>
          </a:p>
          <a:p>
            <a:pPr>
              <a:buFont typeface="Arial" pitchFamily="34" charset="0"/>
              <a:buChar char="•"/>
            </a:pPr>
            <a:endParaRPr lang="en-AU" sz="2000" dirty="0" smtClean="0"/>
          </a:p>
          <a:p>
            <a:endParaRPr lang="en-AU" sz="2000" dirty="0" smtClean="0"/>
          </a:p>
          <a:p>
            <a:pPr>
              <a:buFont typeface="Arial" pitchFamily="34" charset="0"/>
              <a:buChar char="•"/>
            </a:pPr>
            <a:r>
              <a:rPr lang="en-AU" sz="2000" dirty="0" smtClean="0"/>
              <a:t> 3</a:t>
            </a:r>
            <a:r>
              <a:rPr lang="en-AU" sz="2000" baseline="30000" dirty="0" smtClean="0"/>
              <a:t>rd</a:t>
            </a:r>
            <a:r>
              <a:rPr lang="en-AU" sz="2000" dirty="0" smtClean="0"/>
              <a:t> party audits provide independent verification of Q&amp;FS Management Systems implementation and effectiveness.</a:t>
            </a:r>
          </a:p>
          <a:p>
            <a:pPr>
              <a:buFont typeface="Arial" pitchFamily="34" charset="0"/>
              <a:buChar char="•"/>
            </a:pPr>
            <a:endParaRPr lang="en-AU" sz="2000" dirty="0" smtClean="0"/>
          </a:p>
          <a:p>
            <a:pPr>
              <a:buFont typeface="Arial" pitchFamily="34" charset="0"/>
              <a:buChar char="•"/>
            </a:pPr>
            <a:r>
              <a:rPr lang="en-AU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en-AU" sz="2000" dirty="0" smtClean="0"/>
          </a:p>
          <a:p>
            <a:pPr>
              <a:buFont typeface="Arial" pitchFamily="34" charset="0"/>
              <a:buChar char="•"/>
            </a:pPr>
            <a:endParaRPr lang="en-AU" sz="2000" dirty="0" smtClean="0"/>
          </a:p>
        </p:txBody>
      </p:sp>
      <p:pic>
        <p:nvPicPr>
          <p:cNvPr id="921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95382" y="3425566"/>
            <a:ext cx="407903" cy="600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40583" y="2181414"/>
            <a:ext cx="616086" cy="479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6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04764" y="2852383"/>
            <a:ext cx="491320" cy="491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6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68596" y="4114563"/>
            <a:ext cx="509374" cy="540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</a:t>
            </a:r>
            <a:r>
              <a:rPr lang="en-AU" baseline="30000" dirty="0" smtClean="0"/>
              <a:t>rd</a:t>
            </a:r>
            <a:r>
              <a:rPr lang="en-AU" dirty="0" smtClean="0"/>
              <a:t> Party Audits &amp; Effective Q&amp;FS Programs    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97A9DB-B41C-4D18-B10E-4A330B786D6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6603" y="1392072"/>
            <a:ext cx="869362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2000" dirty="0" smtClean="0"/>
              <a:t> Customized 3</a:t>
            </a:r>
            <a:r>
              <a:rPr lang="en-AU" sz="2000" baseline="30000" dirty="0" smtClean="0"/>
              <a:t>rd</a:t>
            </a:r>
            <a:r>
              <a:rPr lang="en-AU" sz="2000" dirty="0" smtClean="0"/>
              <a:t> party assurance can be used to assess implementation and effectiveness of company specific standards and processes. </a:t>
            </a:r>
          </a:p>
          <a:p>
            <a:pPr>
              <a:buFont typeface="Arial" pitchFamily="34" charset="0"/>
              <a:buChar char="•"/>
            </a:pPr>
            <a:endParaRPr lang="en-AU" sz="2000" dirty="0" smtClean="0"/>
          </a:p>
          <a:p>
            <a:pPr>
              <a:buFont typeface="Arial" pitchFamily="34" charset="0"/>
              <a:buChar char="•"/>
            </a:pPr>
            <a:r>
              <a:rPr lang="en-AU" sz="2000" dirty="0" smtClean="0"/>
              <a:t> Mars Incorporated has partnered with LRQA to develop a customized </a:t>
            </a:r>
            <a:r>
              <a:rPr lang="en-US" sz="2000" dirty="0" smtClean="0"/>
              <a:t>program of comprehensive site audits.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 Mars specific standards implementation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 International standards certification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 Corporate Q&amp;FS reporting and </a:t>
            </a:r>
            <a:r>
              <a:rPr lang="en-US" sz="2000" dirty="0" smtClean="0"/>
              <a:t>metrics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 smtClean="0"/>
              <a:t>Enable corporate Q&amp;FS governance</a:t>
            </a:r>
            <a:endParaRPr lang="en-AU" sz="2000" dirty="0" smtClean="0"/>
          </a:p>
          <a:p>
            <a:pPr>
              <a:buFont typeface="Arial" pitchFamily="34" charset="0"/>
              <a:buChar char="•"/>
            </a:pPr>
            <a:endParaRPr lang="en-AU" sz="2000" dirty="0" smtClean="0"/>
          </a:p>
          <a:p>
            <a:endParaRPr lang="en-AU" sz="2000" dirty="0" smtClean="0"/>
          </a:p>
          <a:p>
            <a:pPr>
              <a:buFont typeface="Arial" pitchFamily="34" charset="0"/>
              <a:buChar char="•"/>
            </a:pPr>
            <a:endParaRPr lang="en-AU" sz="2000" dirty="0" smtClean="0"/>
          </a:p>
          <a:p>
            <a:pPr>
              <a:buFont typeface="Arial" pitchFamily="34" charset="0"/>
              <a:buChar char="•"/>
            </a:pPr>
            <a:endParaRPr lang="en-AU" sz="2000" dirty="0" smtClean="0"/>
          </a:p>
        </p:txBody>
      </p:sp>
      <p:pic>
        <p:nvPicPr>
          <p:cNvPr id="901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86550" y="3308306"/>
            <a:ext cx="12573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37705" y="3989693"/>
            <a:ext cx="1705544" cy="429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Object 5" hidden="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58750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fld id="{265F0847-9D52-4F52-AC8C-75D423E9366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Rectangle 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45660" y="2803994"/>
            <a:ext cx="863164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6" rIns="91430" bIns="45716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en-US" sz="3600" b="1" kern="0" dirty="0" smtClean="0">
                <a:latin typeface="+mj-lt"/>
                <a:ea typeface="+mj-ea"/>
                <a:cs typeface="+mj-cs"/>
              </a:rPr>
              <a:t>THANK YOU</a:t>
            </a:r>
            <a:endParaRPr lang="en-US" sz="3600" b="1" kern="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86018" name="think-cell Slide" r:id="rId6" imgW="381" imgH="381" progId="">
              <p:embed/>
            </p:oleObj>
          </a:graphicData>
        </a:graphic>
      </p:graphicFrame>
      <p:sp>
        <p:nvSpPr>
          <p:cNvPr id="13314" name="Rectangle 6"/>
          <p:cNvSpPr>
            <a:spLocks noGrp="1" noChangeArrowheads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406400" y="222250"/>
            <a:ext cx="8318500" cy="763588"/>
          </a:xfrm>
        </p:spPr>
        <p:txBody>
          <a:bodyPr/>
          <a:lstStyle/>
          <a:p>
            <a:r>
              <a:rPr lang="en-US" sz="3600" dirty="0" smtClean="0"/>
              <a:t>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21D5B813-DE6E-4118-A643-3E2B08A7518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1319" y="1528559"/>
            <a:ext cx="836607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2400" dirty="0" smtClean="0"/>
              <a:t> Introduction to Mars, Incorporated</a:t>
            </a:r>
          </a:p>
          <a:p>
            <a:r>
              <a:rPr lang="en-AU" sz="2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AU" sz="2400" dirty="0" smtClean="0"/>
              <a:t> Overview </a:t>
            </a:r>
            <a:r>
              <a:rPr lang="en-AU" sz="2400" dirty="0" smtClean="0"/>
              <a:t>of regulatory inspections</a:t>
            </a:r>
          </a:p>
          <a:p>
            <a:pPr>
              <a:buFont typeface="Arial" pitchFamily="34" charset="0"/>
              <a:buChar char="•"/>
            </a:pPr>
            <a:endParaRPr lang="en-AU" sz="2400" dirty="0" smtClean="0"/>
          </a:p>
          <a:p>
            <a:pPr>
              <a:buFont typeface="Arial" pitchFamily="34" charset="0"/>
              <a:buChar char="•"/>
            </a:pPr>
            <a:r>
              <a:rPr lang="en-AU" sz="2400" dirty="0" smtClean="0"/>
              <a:t> Overview of 3</a:t>
            </a:r>
            <a:r>
              <a:rPr lang="en-AU" sz="2400" baseline="30000" dirty="0" smtClean="0"/>
              <a:t>rd</a:t>
            </a:r>
            <a:r>
              <a:rPr lang="en-AU" sz="2400" dirty="0" smtClean="0"/>
              <a:t> party audits</a:t>
            </a:r>
          </a:p>
          <a:p>
            <a:pPr>
              <a:buFont typeface="Arial" pitchFamily="34" charset="0"/>
              <a:buChar char="•"/>
            </a:pPr>
            <a:endParaRPr lang="en-AU" sz="2400" dirty="0" smtClean="0"/>
          </a:p>
          <a:p>
            <a:pPr>
              <a:buFont typeface="Arial" pitchFamily="34" charset="0"/>
              <a:buChar char="•"/>
            </a:pPr>
            <a:r>
              <a:rPr lang="en-AU" sz="2400" dirty="0" smtClean="0"/>
              <a:t> Using 3</a:t>
            </a:r>
            <a:r>
              <a:rPr lang="en-AU" sz="2400" baseline="30000" dirty="0" smtClean="0"/>
              <a:t>rd</a:t>
            </a:r>
            <a:r>
              <a:rPr lang="en-AU" sz="2400" dirty="0" smtClean="0"/>
              <a:t> party audits to drive Quality &amp; Food Safety Management System effectiveness.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88066" name="think-cell Slide" r:id="rId5" imgW="381" imgH="381" progId="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fld id="{21D5B813-DE6E-4118-A643-3E2B08A7518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8806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7086" y="709677"/>
            <a:ext cx="8647607" cy="4926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73729" name="think-cell Slide" r:id="rId5" imgW="381" imgH="381" progId="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fld id="{21D5B813-DE6E-4118-A643-3E2B08A7518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86576" y="3386493"/>
            <a:ext cx="2422905" cy="253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33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03754" y="632846"/>
            <a:ext cx="2706237" cy="2683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34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0731" y="629007"/>
            <a:ext cx="2611310" cy="2728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35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50672" y="3405600"/>
            <a:ext cx="2402006" cy="257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36" name="Picture 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34237" y="628018"/>
            <a:ext cx="2445735" cy="2756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38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05043" y="3580831"/>
            <a:ext cx="2634592" cy="2410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87042" name="think-cell Slide" r:id="rId5" imgW="381" imgH="381" progId="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fld id="{21D5B813-DE6E-4118-A643-3E2B08A7518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373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1445" y="518615"/>
            <a:ext cx="7642746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2607" y="3409245"/>
            <a:ext cx="3591848" cy="2186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044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19083" y="4191214"/>
            <a:ext cx="1423417" cy="919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045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129679" y="4768542"/>
            <a:ext cx="14001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046" name="Picture 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09491" y="3603720"/>
            <a:ext cx="13811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Regulatory Inspections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97A9DB-B41C-4D18-B10E-4A330B786D6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9558" y="1392072"/>
            <a:ext cx="820230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2000" dirty="0" smtClean="0"/>
              <a:t> Regulatory inspections are key part of national and local food law enforcement framework.</a:t>
            </a:r>
          </a:p>
          <a:p>
            <a:pPr>
              <a:buFont typeface="Arial" pitchFamily="34" charset="0"/>
              <a:buChar char="•"/>
            </a:pPr>
            <a:endParaRPr lang="en-AU" sz="2000" dirty="0" smtClean="0"/>
          </a:p>
          <a:p>
            <a:pPr>
              <a:buFont typeface="Arial" pitchFamily="34" charset="0"/>
              <a:buChar char="•"/>
            </a:pPr>
            <a:r>
              <a:rPr lang="en-AU" sz="2000" dirty="0" smtClean="0"/>
              <a:t> Important role in assuring compliance with regulations regarding:</a:t>
            </a:r>
          </a:p>
          <a:p>
            <a:pPr lvl="1">
              <a:buFont typeface="Arial" pitchFamily="34" charset="0"/>
              <a:buChar char="•"/>
            </a:pPr>
            <a:r>
              <a:rPr lang="en-AU" sz="2000" dirty="0" smtClean="0"/>
              <a:t> public health &amp; safety</a:t>
            </a:r>
          </a:p>
          <a:p>
            <a:pPr lvl="1">
              <a:buFont typeface="Arial" pitchFamily="34" charset="0"/>
              <a:buChar char="•"/>
            </a:pPr>
            <a:r>
              <a:rPr lang="en-AU" sz="2000" dirty="0" smtClean="0"/>
              <a:t> food quality </a:t>
            </a:r>
          </a:p>
          <a:p>
            <a:pPr lvl="1">
              <a:buFont typeface="Arial" pitchFamily="34" charset="0"/>
              <a:buChar char="•"/>
            </a:pPr>
            <a:r>
              <a:rPr lang="en-AU" sz="2000" dirty="0" smtClean="0"/>
              <a:t> labelling </a:t>
            </a:r>
          </a:p>
          <a:p>
            <a:pPr>
              <a:buFont typeface="Arial" pitchFamily="34" charset="0"/>
              <a:buChar char="•"/>
            </a:pPr>
            <a:endParaRPr lang="en-AU" sz="2000" dirty="0" smtClean="0"/>
          </a:p>
          <a:p>
            <a:pPr>
              <a:buFont typeface="Arial" pitchFamily="34" charset="0"/>
              <a:buChar char="•"/>
            </a:pPr>
            <a:r>
              <a:rPr lang="en-AU" sz="2000" dirty="0" smtClean="0"/>
              <a:t>Inspections are government funded. </a:t>
            </a:r>
          </a:p>
          <a:p>
            <a:pPr>
              <a:buFont typeface="Arial" pitchFamily="34" charset="0"/>
              <a:buChar char="•"/>
            </a:pPr>
            <a:endParaRPr lang="en-AU" sz="2000" dirty="0" smtClean="0"/>
          </a:p>
          <a:p>
            <a:pPr>
              <a:buFont typeface="Arial" pitchFamily="34" charset="0"/>
              <a:buChar char="•"/>
            </a:pPr>
            <a:r>
              <a:rPr lang="en-AU" sz="2000" dirty="0" smtClean="0"/>
              <a:t> Important tool in assuring retail food establishments</a:t>
            </a:r>
          </a:p>
          <a:p>
            <a:pPr>
              <a:buFont typeface="Arial" pitchFamily="34" charset="0"/>
              <a:buChar char="•"/>
            </a:pPr>
            <a:endParaRPr lang="en-AU" sz="2000" dirty="0" smtClean="0"/>
          </a:p>
          <a:p>
            <a:pPr>
              <a:buFont typeface="Arial" pitchFamily="34" charset="0"/>
              <a:buChar char="•"/>
            </a:pPr>
            <a:r>
              <a:rPr lang="en-AU" sz="2000" dirty="0" smtClean="0"/>
              <a:t> Focused on basics – GMP/GHP. </a:t>
            </a:r>
            <a:br>
              <a:rPr lang="en-AU" sz="2000" dirty="0" smtClean="0"/>
            </a:br>
            <a:endParaRPr lang="en-AU" sz="2000" dirty="0" smtClean="0"/>
          </a:p>
        </p:txBody>
      </p:sp>
      <p:pic>
        <p:nvPicPr>
          <p:cNvPr id="890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3455" y="2727562"/>
            <a:ext cx="1142221" cy="154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0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9340" y="5002547"/>
            <a:ext cx="7524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09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26147" y="4888245"/>
            <a:ext cx="12763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Regulatory Inspections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97A9DB-B41C-4D18-B10E-4A330B786D6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9558" y="1392072"/>
            <a:ext cx="820230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2000" dirty="0" smtClean="0"/>
              <a:t> Inspections are usually unannounced. Frequency can vary. Can be routine or “for cause”.</a:t>
            </a:r>
          </a:p>
          <a:p>
            <a:pPr>
              <a:buFont typeface="Arial" pitchFamily="34" charset="0"/>
              <a:buChar char="•"/>
            </a:pPr>
            <a:endParaRPr lang="en-AU" sz="2000" dirty="0" smtClean="0"/>
          </a:p>
          <a:p>
            <a:pPr>
              <a:buFont typeface="Arial" pitchFamily="34" charset="0"/>
              <a:buChar char="•"/>
            </a:pPr>
            <a:r>
              <a:rPr lang="en-AU" sz="2000" dirty="0" smtClean="0"/>
              <a:t> Inspections are not audits  Designed to identify issues and non-complaint processors.</a:t>
            </a:r>
          </a:p>
          <a:p>
            <a:pPr>
              <a:buFont typeface="Arial" pitchFamily="34" charset="0"/>
              <a:buChar char="•"/>
            </a:pPr>
            <a:endParaRPr lang="en-AU" sz="2000" dirty="0" smtClean="0"/>
          </a:p>
          <a:p>
            <a:pPr>
              <a:buFont typeface="Arial" pitchFamily="34" charset="0"/>
              <a:buChar char="•"/>
            </a:pPr>
            <a:r>
              <a:rPr lang="en-AU" sz="2000" dirty="0" smtClean="0"/>
              <a:t> Inspector training can vary by country and local jurisdictions.</a:t>
            </a:r>
          </a:p>
          <a:p>
            <a:r>
              <a:rPr lang="en-AU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AU" sz="2000" dirty="0" smtClean="0"/>
              <a:t> Regulatory inspections collect evidence  - need to be treated as legal proceedings.  Can result in publicity, warning letters, recall, fines, etc...</a:t>
            </a:r>
          </a:p>
          <a:p>
            <a:pPr>
              <a:buFont typeface="Arial" pitchFamily="34" charset="0"/>
              <a:buChar char="•"/>
            </a:pPr>
            <a:endParaRPr lang="en-AU" sz="2000" dirty="0" smtClean="0"/>
          </a:p>
          <a:p>
            <a:pPr>
              <a:buFont typeface="Arial" pitchFamily="34" charset="0"/>
              <a:buChar char="•"/>
            </a:pPr>
            <a:r>
              <a:rPr lang="en-AU" sz="2000" dirty="0" smtClean="0"/>
              <a:t> Depending on country and laws, processors need to be aware of their legal rights.  Processors need to prepare in advance  for expected inspections. </a:t>
            </a:r>
          </a:p>
          <a:p>
            <a:pPr>
              <a:buFont typeface="Arial" pitchFamily="34" charset="0"/>
              <a:buChar char="•"/>
            </a:pPr>
            <a:endParaRPr lang="en-AU" sz="2000" dirty="0" smtClean="0"/>
          </a:p>
          <a:p>
            <a:r>
              <a:rPr lang="en-AU" sz="2000" dirty="0" smtClean="0"/>
              <a:t/>
            </a:r>
            <a:br>
              <a:rPr lang="en-AU" sz="2000" dirty="0" smtClean="0"/>
            </a:br>
            <a:endParaRPr lang="en-A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</a:t>
            </a:r>
            <a:r>
              <a:rPr lang="en-AU" baseline="30000" dirty="0" smtClean="0"/>
              <a:t>rd</a:t>
            </a:r>
            <a:r>
              <a:rPr lang="en-AU" dirty="0" smtClean="0"/>
              <a:t> Party Audits 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97A9DB-B41C-4D18-B10E-4A330B786D6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6603" y="1392072"/>
            <a:ext cx="869362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2000" dirty="0" smtClean="0"/>
              <a:t> Audit -  Planned</a:t>
            </a:r>
            <a:r>
              <a:rPr lang="en-US" sz="2000" dirty="0" smtClean="0"/>
              <a:t>, independent, and documented examination and verification of activities, records, processes, and other elements of a quality system to determine their conformity with the requirements of a quality standard.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Different types of standards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 International standards – ISO 9000, ISO 22000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 Global Food Safety Initiative (GFSI) audit schemes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 Other GMP/GHP, HACCP standards</a:t>
            </a:r>
            <a:endParaRPr lang="en-AU" sz="2000" dirty="0" smtClean="0"/>
          </a:p>
          <a:p>
            <a:pPr>
              <a:buFont typeface="Arial" pitchFamily="34" charset="0"/>
              <a:buChar char="•"/>
            </a:pPr>
            <a:endParaRPr lang="en-AU" sz="2000" dirty="0" smtClean="0"/>
          </a:p>
          <a:p>
            <a:pPr>
              <a:buFont typeface="Arial" pitchFamily="34" charset="0"/>
              <a:buChar char="•"/>
            </a:pPr>
            <a:r>
              <a:rPr lang="en-AU" sz="2000" dirty="0" smtClean="0"/>
              <a:t> Quality Management System &amp; Food Safety Management System audit</a:t>
            </a:r>
          </a:p>
          <a:p>
            <a:pPr lvl="1">
              <a:buFont typeface="Arial" pitchFamily="34" charset="0"/>
              <a:buChar char="•"/>
            </a:pPr>
            <a:r>
              <a:rPr lang="en-AU" sz="2000" dirty="0" smtClean="0"/>
              <a:t> Management review </a:t>
            </a:r>
          </a:p>
          <a:p>
            <a:pPr lvl="1">
              <a:buFont typeface="Arial" pitchFamily="34" charset="0"/>
              <a:buChar char="•"/>
            </a:pPr>
            <a:r>
              <a:rPr lang="en-AU" sz="2000" dirty="0" smtClean="0"/>
              <a:t> Internal </a:t>
            </a:r>
            <a:r>
              <a:rPr lang="en-AU" sz="2000" dirty="0" smtClean="0"/>
              <a:t>audit </a:t>
            </a:r>
          </a:p>
          <a:p>
            <a:pPr lvl="1">
              <a:buFont typeface="Arial" pitchFamily="34" charset="0"/>
              <a:buChar char="•"/>
            </a:pPr>
            <a:r>
              <a:rPr lang="en-AU" sz="2000" dirty="0" smtClean="0"/>
              <a:t> Corrective </a:t>
            </a:r>
            <a:r>
              <a:rPr lang="en-AU" sz="2000" dirty="0" smtClean="0"/>
              <a:t>action</a:t>
            </a:r>
            <a:endParaRPr lang="en-AU" sz="2000" dirty="0" smtClean="0"/>
          </a:p>
          <a:p>
            <a:pPr lvl="1"/>
            <a:endParaRPr lang="en-A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</a:t>
            </a:r>
            <a:r>
              <a:rPr lang="en-AU" baseline="30000" dirty="0" smtClean="0"/>
              <a:t>rd</a:t>
            </a:r>
            <a:r>
              <a:rPr lang="en-AU" dirty="0" smtClean="0"/>
              <a:t> Party Audits 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97A9DB-B41C-4D18-B10E-4A330B786D6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6603" y="1542200"/>
            <a:ext cx="869362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2000" dirty="0" smtClean="0"/>
              <a:t> Processor pays cost of audit.</a:t>
            </a:r>
          </a:p>
          <a:p>
            <a:pPr>
              <a:buFont typeface="Arial" pitchFamily="34" charset="0"/>
              <a:buChar char="•"/>
            </a:pPr>
            <a:endParaRPr lang="en-AU" sz="2000" dirty="0" smtClean="0"/>
          </a:p>
          <a:p>
            <a:pPr>
              <a:buFont typeface="Arial" pitchFamily="34" charset="0"/>
              <a:buChar char="•"/>
            </a:pPr>
            <a:r>
              <a:rPr lang="en-AU" sz="2000" dirty="0" smtClean="0"/>
              <a:t> Certification demonstrates food safety compliance.</a:t>
            </a:r>
          </a:p>
          <a:p>
            <a:pPr>
              <a:buFont typeface="Arial" pitchFamily="34" charset="0"/>
              <a:buChar char="•"/>
            </a:pPr>
            <a:endParaRPr lang="en-AU" sz="2000" dirty="0" smtClean="0"/>
          </a:p>
          <a:p>
            <a:pPr>
              <a:buFont typeface="Arial" pitchFamily="34" charset="0"/>
              <a:buChar char="•"/>
            </a:pPr>
            <a:r>
              <a:rPr lang="en-AU" sz="2000" dirty="0" smtClean="0"/>
              <a:t> Standardize auditor training and certification. </a:t>
            </a:r>
          </a:p>
          <a:p>
            <a:pPr>
              <a:buFont typeface="Arial" pitchFamily="34" charset="0"/>
              <a:buChar char="•"/>
            </a:pPr>
            <a:endParaRPr lang="en-AU" sz="2000" dirty="0" smtClean="0"/>
          </a:p>
          <a:p>
            <a:pPr>
              <a:buFont typeface="Arial" pitchFamily="34" charset="0"/>
              <a:buChar char="•"/>
            </a:pPr>
            <a:r>
              <a:rPr lang="en-AU" sz="2000" dirty="0" smtClean="0"/>
              <a:t> Standards and certifications </a:t>
            </a:r>
          </a:p>
          <a:p>
            <a:pPr lvl="1">
              <a:buFont typeface="Arial" pitchFamily="34" charset="0"/>
              <a:buChar char="•"/>
            </a:pPr>
            <a:r>
              <a:rPr lang="en-AU" sz="2000" dirty="0" smtClean="0"/>
              <a:t> International recognition</a:t>
            </a:r>
          </a:p>
          <a:p>
            <a:pPr lvl="1">
              <a:buFont typeface="Arial" pitchFamily="34" charset="0"/>
              <a:buChar char="•"/>
            </a:pPr>
            <a:r>
              <a:rPr lang="en-AU" sz="2000" dirty="0" smtClean="0"/>
              <a:t> GFSI accepted by major retailers</a:t>
            </a:r>
          </a:p>
          <a:p>
            <a:pPr lvl="1">
              <a:buFont typeface="Arial" pitchFamily="34" charset="0"/>
              <a:buChar char="•"/>
            </a:pPr>
            <a:r>
              <a:rPr lang="en-AU" sz="2000" dirty="0" smtClean="0"/>
              <a:t> May be required in certain situations</a:t>
            </a:r>
          </a:p>
          <a:p>
            <a:pPr lvl="1"/>
            <a:endParaRPr lang="en-AU" sz="2000" dirty="0" smtClean="0"/>
          </a:p>
          <a:p>
            <a:pPr>
              <a:buFont typeface="Arial" pitchFamily="34" charset="0"/>
              <a:buChar char="•"/>
            </a:pPr>
            <a:endParaRPr lang="en-AU" sz="2000" dirty="0" smtClean="0"/>
          </a:p>
        </p:txBody>
      </p:sp>
      <p:pic>
        <p:nvPicPr>
          <p:cNvPr id="911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2059" y="1011143"/>
            <a:ext cx="1381125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1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27001" y="2725429"/>
            <a:ext cx="1789207" cy="1054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14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21998" y="3697833"/>
            <a:ext cx="1090900" cy="1501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11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DxmDU2PkeE16RBVeZ6k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qOn7704I0C0.JdXFMbjE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qOn7704I0C0.JdXFMbjE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qOn7704I0C0.JdXFMbjE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qOn7704I0C0.JdXFMbjE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xicL7oY80.q1yT8oNGmD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c4rAsUdXUa0pDW53dhoHA"/>
</p:tagLst>
</file>

<file path=ppt/theme/theme1.xml><?xml version="1.0" encoding="utf-8"?>
<a:theme xmlns:a="http://schemas.openxmlformats.org/drawingml/2006/main" name="7_Mars Template">
  <a:themeElements>
    <a:clrScheme name="mars global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00ADDC"/>
      </a:accent1>
      <a:accent2>
        <a:srgbClr val="7FD13B"/>
      </a:accent2>
      <a:accent3>
        <a:srgbClr val="FEB80A"/>
      </a:accent3>
      <a:accent4>
        <a:srgbClr val="738AC8"/>
      </a:accent4>
      <a:accent5>
        <a:srgbClr val="EA157A"/>
      </a:accent5>
      <a:accent6>
        <a:srgbClr val="1AB39F"/>
      </a:accent6>
      <a:hlink>
        <a:srgbClr val="EB8803"/>
      </a:hlink>
      <a:folHlink>
        <a:srgbClr val="5F7791"/>
      </a:folHlink>
    </a:clrScheme>
    <a:fontScheme name="4_Mars Template">
      <a:majorFont>
        <a:latin typeface="Marsfont"/>
        <a:ea typeface=""/>
        <a:cs typeface="Arial"/>
      </a:majorFont>
      <a:minorFont>
        <a:latin typeface="Marsfon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9144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9144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4_Mar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Mars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Mars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Mars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Mars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Mars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Mars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Mars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Mars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Mars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Mars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Mars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Mars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Mars Template 14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Mars Templat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Mars Template 16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Mars Template 17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Mars Template 18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Mars Template 19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Mars Template 20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Mars Template 21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Mars Template 22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Mars Template 23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Mars Template 24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Mars Template 25">
        <a:dk1>
          <a:srgbClr val="3E1F00"/>
        </a:dk1>
        <a:lt1>
          <a:srgbClr val="FFFFFF"/>
        </a:lt1>
        <a:dk2>
          <a:srgbClr val="000000"/>
        </a:dk2>
        <a:lt2>
          <a:srgbClr val="404040"/>
        </a:lt2>
        <a:accent1>
          <a:srgbClr val="BF8E05"/>
        </a:accent1>
        <a:accent2>
          <a:srgbClr val="11568B"/>
        </a:accent2>
        <a:accent3>
          <a:srgbClr val="FFFFFF"/>
        </a:accent3>
        <a:accent4>
          <a:srgbClr val="341900"/>
        </a:accent4>
        <a:accent5>
          <a:srgbClr val="DCC6AA"/>
        </a:accent5>
        <a:accent6>
          <a:srgbClr val="0E4D7D"/>
        </a:accent6>
        <a:hlink>
          <a:srgbClr val="660066"/>
        </a:hlink>
        <a:folHlink>
          <a:srgbClr val="C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3320</TotalTime>
  <Words>490</Words>
  <Application>Microsoft Office PowerPoint</Application>
  <PresentationFormat>On-screen Show (4:3)</PresentationFormat>
  <Paragraphs>106</Paragraphs>
  <Slides>12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7_Mars Template</vt:lpstr>
      <vt:lpstr>think-cell Slide</vt:lpstr>
      <vt:lpstr>3rd Party Audits and Regulatory Inspections  Food Industry Perspective</vt:lpstr>
      <vt:lpstr>Agenda</vt:lpstr>
      <vt:lpstr>Slide 3</vt:lpstr>
      <vt:lpstr>Slide 4</vt:lpstr>
      <vt:lpstr>Slide 5</vt:lpstr>
      <vt:lpstr>Regulatory Inspections</vt:lpstr>
      <vt:lpstr>Regulatory Inspections</vt:lpstr>
      <vt:lpstr>3rd Party Audits </vt:lpstr>
      <vt:lpstr>3rd Party Audits </vt:lpstr>
      <vt:lpstr>3rd Party Audits &amp; Effective Q&amp;FS Programs    </vt:lpstr>
      <vt:lpstr>3rd Party Audits &amp; Effective Q&amp;FS Programs    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lisa smith</dc:creator>
  <cp:lastModifiedBy>Timothy Ahn</cp:lastModifiedBy>
  <cp:revision>313</cp:revision>
  <dcterms:created xsi:type="dcterms:W3CDTF">2009-09-28T16:03:35Z</dcterms:created>
  <dcterms:modified xsi:type="dcterms:W3CDTF">2012-02-18T09:00:31Z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478761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D5.0.5</vt:lpwstr>
  </property>
  <property fmtid="{D5CDD505-2E9C-101B-9397-08002B2CF9AE}" name="NXTAG2" pid="5">
    <vt:lpwstr>000800a00f0000000000010250500207f7000400038000</vt:lpwstr>
  </property>
</Properties>
</file>